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77" r:id="rId3"/>
    <p:sldId id="278" r:id="rId4"/>
    <p:sldId id="257" r:id="rId5"/>
    <p:sldId id="258" r:id="rId6"/>
    <p:sldId id="279" r:id="rId7"/>
    <p:sldId id="280" r:id="rId8"/>
    <p:sldId id="260" r:id="rId9"/>
    <p:sldId id="281" r:id="rId10"/>
    <p:sldId id="259" r:id="rId11"/>
    <p:sldId id="262" r:id="rId12"/>
    <p:sldId id="261" r:id="rId13"/>
    <p:sldId id="285" r:id="rId14"/>
    <p:sldId id="282" r:id="rId15"/>
    <p:sldId id="265" r:id="rId16"/>
    <p:sldId id="266" r:id="rId17"/>
    <p:sldId id="289" r:id="rId18"/>
    <p:sldId id="286" r:id="rId19"/>
    <p:sldId id="268" r:id="rId20"/>
    <p:sldId id="269" r:id="rId21"/>
    <p:sldId id="270" r:id="rId22"/>
    <p:sldId id="271" r:id="rId23"/>
    <p:sldId id="272" r:id="rId24"/>
    <p:sldId id="287" r:id="rId25"/>
    <p:sldId id="273" r:id="rId26"/>
    <p:sldId id="275" r:id="rId27"/>
    <p:sldId id="288" r:id="rId28"/>
    <p:sldId id="293" r:id="rId29"/>
    <p:sldId id="290" r:id="rId30"/>
    <p:sldId id="291" r:id="rId31"/>
    <p:sldId id="292"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85C75144-06A9-4793-B5CB-2FE0E58CB922}">
          <p14:sldIdLst>
            <p14:sldId id="256"/>
            <p14:sldId id="277"/>
            <p14:sldId id="278"/>
            <p14:sldId id="257"/>
            <p14:sldId id="258"/>
            <p14:sldId id="279"/>
            <p14:sldId id="280"/>
            <p14:sldId id="260"/>
            <p14:sldId id="281"/>
            <p14:sldId id="259"/>
            <p14:sldId id="262"/>
            <p14:sldId id="261"/>
            <p14:sldId id="285"/>
            <p14:sldId id="282"/>
            <p14:sldId id="265"/>
            <p14:sldId id="266"/>
            <p14:sldId id="289"/>
            <p14:sldId id="286"/>
            <p14:sldId id="268"/>
            <p14:sldId id="269"/>
            <p14:sldId id="270"/>
            <p14:sldId id="271"/>
            <p14:sldId id="272"/>
            <p14:sldId id="287"/>
            <p14:sldId id="273"/>
            <p14:sldId id="275"/>
            <p14:sldId id="288"/>
            <p14:sldId id="293"/>
            <p14:sldId id="290"/>
            <p14:sldId id="291"/>
            <p14:sldId id="292"/>
            <p14:sldId id="27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37519-9787-4018-A938-F407EEBAE9E7}" v="33" dt="2023-11-28T22:16:24.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94660"/>
  </p:normalViewPr>
  <p:slideViewPr>
    <p:cSldViewPr snapToGrid="0">
      <p:cViewPr>
        <p:scale>
          <a:sx n="59" d="100"/>
          <a:sy n="59" d="100"/>
        </p:scale>
        <p:origin x="-1140" y="-27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4.png"/><Relationship Id="rId6"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1.png"/><Relationship Id="rId7" Type="http://schemas.openxmlformats.org/officeDocument/2006/relationships/image" Target="../media/image111.png"/><Relationship Id="rId2" Type="http://schemas.openxmlformats.org/officeDocument/2006/relationships/image" Target="../media/image6.svg"/><Relationship Id="rId1" Type="http://schemas.openxmlformats.org/officeDocument/2006/relationships/image" Target="../media/image51.png"/><Relationship Id="rId6" Type="http://schemas.openxmlformats.org/officeDocument/2006/relationships/image" Target="../media/image10.svg"/><Relationship Id="rId5" Type="http://schemas.openxmlformats.org/officeDocument/2006/relationships/image" Target="../media/image91.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BC06A-C6AF-4121-977A-F6B826B21499}"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9FDD4298-A074-4C46-8840-6601AE450E7E}">
      <dgm:prSet/>
      <dgm:spPr/>
      <dgm:t>
        <a:bodyPr/>
        <a:lstStyle/>
        <a:p>
          <a:r>
            <a:rPr lang="en-US" b="0" i="0" dirty="0"/>
            <a:t>"</a:t>
          </a:r>
          <a:r>
            <a:rPr lang="en-US" b="0" i="0" dirty="0">
              <a:latin typeface="Times New Roman" panose="02020603050405020304" pitchFamily="18" charset="0"/>
              <a:cs typeface="Times New Roman" panose="02020603050405020304" pitchFamily="18" charset="0"/>
            </a:rPr>
            <a:t>Developing an effective fraud detection system is essential to mitigate the growing financial losses caused by payment fraud, identity theft, and credit card fraud. </a:t>
          </a:r>
          <a:endParaRPr lang="en-US" dirty="0">
            <a:latin typeface="Times New Roman" panose="02020603050405020304" pitchFamily="18" charset="0"/>
            <a:cs typeface="Times New Roman" panose="02020603050405020304" pitchFamily="18" charset="0"/>
          </a:endParaRPr>
        </a:p>
      </dgm:t>
    </dgm:pt>
    <dgm:pt modelId="{E43F98C0-40EC-453F-B3E9-5DC781CEB399}" type="parTrans" cxnId="{E9B92E81-BD4C-4C71-97E2-5A6C6BC494F0}">
      <dgm:prSet/>
      <dgm:spPr/>
      <dgm:t>
        <a:bodyPr/>
        <a:lstStyle/>
        <a:p>
          <a:endParaRPr lang="en-US"/>
        </a:p>
      </dgm:t>
    </dgm:pt>
    <dgm:pt modelId="{24023B3F-420F-4589-94E8-59DF423578CC}" type="sibTrans" cxnId="{E9B92E81-BD4C-4C71-97E2-5A6C6BC494F0}">
      <dgm:prSet phldrT="01" phldr="0"/>
      <dgm:spPr/>
      <dgm:t>
        <a:bodyPr/>
        <a:lstStyle/>
        <a:p>
          <a:r>
            <a:rPr lang="en-US"/>
            <a:t>01</a:t>
          </a:r>
          <a:endParaRPr lang="en-US" dirty="0"/>
        </a:p>
      </dgm:t>
    </dgm:pt>
    <dgm:pt modelId="{7FA4B1EB-6909-40D2-857B-E400E3C662EB}">
      <dgm:prSet/>
      <dgm:spPr/>
      <dgm:t>
        <a:bodyPr/>
        <a:lstStyle/>
        <a:p>
          <a:r>
            <a:rPr lang="en-US" b="0" i="0" dirty="0">
              <a:latin typeface="Times New Roman" panose="02020603050405020304" pitchFamily="18" charset="0"/>
              <a:cs typeface="Times New Roman" panose="02020603050405020304" pitchFamily="18" charset="0"/>
            </a:rPr>
            <a:t>The rapid increase in digital transactions has led to an overwhelming volume of data, necessitating the use of advanced technologies such as Hadoop, Spark, and Hive for big data analytics. </a:t>
          </a:r>
          <a:endParaRPr lang="en-US" dirty="0">
            <a:latin typeface="Times New Roman" panose="02020603050405020304" pitchFamily="18" charset="0"/>
            <a:cs typeface="Times New Roman" panose="02020603050405020304" pitchFamily="18" charset="0"/>
          </a:endParaRPr>
        </a:p>
      </dgm:t>
    </dgm:pt>
    <dgm:pt modelId="{D40B7FB7-E5D9-4898-9497-28B958980D31}" type="parTrans" cxnId="{BBA49011-3EDA-4E3F-BCA8-6807F29D6C1E}">
      <dgm:prSet/>
      <dgm:spPr/>
      <dgm:t>
        <a:bodyPr/>
        <a:lstStyle/>
        <a:p>
          <a:endParaRPr lang="en-US"/>
        </a:p>
      </dgm:t>
    </dgm:pt>
    <dgm:pt modelId="{DA679CFC-2F59-4EBC-ACF9-CFFE52A7B854}" type="sibTrans" cxnId="{BBA49011-3EDA-4E3F-BCA8-6807F29D6C1E}">
      <dgm:prSet phldrT="02" phldr="0"/>
      <dgm:spPr/>
      <dgm:t>
        <a:bodyPr/>
        <a:lstStyle/>
        <a:p>
          <a:r>
            <a:rPr lang="en-US"/>
            <a:t>02</a:t>
          </a:r>
          <a:endParaRPr lang="en-US" dirty="0"/>
        </a:p>
      </dgm:t>
    </dgm:pt>
    <dgm:pt modelId="{0CE90DED-F2AA-4398-BF8C-B176D3086716}">
      <dgm:prSet/>
      <dgm:spPr/>
      <dgm:t>
        <a:bodyPr/>
        <a:lstStyle/>
        <a:p>
          <a:r>
            <a:rPr lang="en-US" b="0" i="0" dirty="0">
              <a:latin typeface="Times New Roman" panose="02020603050405020304" pitchFamily="18" charset="0"/>
              <a:cs typeface="Times New Roman" panose="02020603050405020304" pitchFamily="18" charset="0"/>
            </a:rPr>
            <a:t>This challenge requires the integration of machine learning, data processing, and real-time analytics to build a robust solution that combats fraud effectively."</a:t>
          </a:r>
          <a:endParaRPr lang="en-US" dirty="0">
            <a:latin typeface="Times New Roman" panose="02020603050405020304" pitchFamily="18" charset="0"/>
            <a:cs typeface="Times New Roman" panose="02020603050405020304" pitchFamily="18" charset="0"/>
          </a:endParaRPr>
        </a:p>
      </dgm:t>
    </dgm:pt>
    <dgm:pt modelId="{6E13FAD3-F090-491C-BEE2-7771B1478E8F}" type="parTrans" cxnId="{E398B69E-06A9-4B4F-A50F-246D596D0545}">
      <dgm:prSet/>
      <dgm:spPr/>
      <dgm:t>
        <a:bodyPr/>
        <a:lstStyle/>
        <a:p>
          <a:endParaRPr lang="en-US"/>
        </a:p>
      </dgm:t>
    </dgm:pt>
    <dgm:pt modelId="{2515704B-F25E-487F-A434-64B90D3A3F4F}" type="sibTrans" cxnId="{E398B69E-06A9-4B4F-A50F-246D596D0545}">
      <dgm:prSet phldrT="03" phldr="0"/>
      <dgm:spPr/>
      <dgm:t>
        <a:bodyPr/>
        <a:lstStyle/>
        <a:p>
          <a:r>
            <a:rPr lang="en-US"/>
            <a:t>03</a:t>
          </a:r>
          <a:endParaRPr lang="en-US" dirty="0"/>
        </a:p>
      </dgm:t>
    </dgm:pt>
    <dgm:pt modelId="{E1E0B28F-00A6-43C2-A6E8-8B74D4AE7DB8}" type="pres">
      <dgm:prSet presAssocID="{48EBC06A-C6AF-4121-977A-F6B826B21499}" presName="Name0" presStyleCnt="0">
        <dgm:presLayoutVars>
          <dgm:animLvl val="lvl"/>
          <dgm:resizeHandles val="exact"/>
        </dgm:presLayoutVars>
      </dgm:prSet>
      <dgm:spPr/>
      <dgm:t>
        <a:bodyPr/>
        <a:lstStyle/>
        <a:p>
          <a:endParaRPr lang="en-US"/>
        </a:p>
      </dgm:t>
    </dgm:pt>
    <dgm:pt modelId="{10A75AA7-D66B-4A66-8544-C7FD2984BA83}" type="pres">
      <dgm:prSet presAssocID="{9FDD4298-A074-4C46-8840-6601AE450E7E}" presName="compositeNode" presStyleCnt="0">
        <dgm:presLayoutVars>
          <dgm:bulletEnabled val="1"/>
        </dgm:presLayoutVars>
      </dgm:prSet>
      <dgm:spPr/>
    </dgm:pt>
    <dgm:pt modelId="{1A8F1032-656B-49A5-BD09-8ACD3DA9BE0A}" type="pres">
      <dgm:prSet presAssocID="{9FDD4298-A074-4C46-8840-6601AE450E7E}" presName="bgRect" presStyleLbl="alignNode1" presStyleIdx="0" presStyleCnt="3" custLinFactNeighborX="-210" custLinFactNeighborY="-1657"/>
      <dgm:spPr/>
      <dgm:t>
        <a:bodyPr/>
        <a:lstStyle/>
        <a:p>
          <a:endParaRPr lang="en-US"/>
        </a:p>
      </dgm:t>
    </dgm:pt>
    <dgm:pt modelId="{2ACB5D98-1406-48BF-9E47-AAF0EFF886C0}" type="pres">
      <dgm:prSet presAssocID="{24023B3F-420F-4589-94E8-59DF423578CC}" presName="sibTransNodeRect" presStyleLbl="alignNode1" presStyleIdx="0" presStyleCnt="3">
        <dgm:presLayoutVars>
          <dgm:chMax val="0"/>
          <dgm:bulletEnabled val="1"/>
        </dgm:presLayoutVars>
      </dgm:prSet>
      <dgm:spPr/>
      <dgm:t>
        <a:bodyPr/>
        <a:lstStyle/>
        <a:p>
          <a:endParaRPr lang="en-US"/>
        </a:p>
      </dgm:t>
    </dgm:pt>
    <dgm:pt modelId="{B0DD4D03-99CB-4F77-B908-A88FAEA94A40}" type="pres">
      <dgm:prSet presAssocID="{9FDD4298-A074-4C46-8840-6601AE450E7E}" presName="nodeRect" presStyleLbl="alignNode1" presStyleIdx="0" presStyleCnt="3">
        <dgm:presLayoutVars>
          <dgm:bulletEnabled val="1"/>
        </dgm:presLayoutVars>
      </dgm:prSet>
      <dgm:spPr/>
      <dgm:t>
        <a:bodyPr/>
        <a:lstStyle/>
        <a:p>
          <a:endParaRPr lang="en-US"/>
        </a:p>
      </dgm:t>
    </dgm:pt>
    <dgm:pt modelId="{65F440F3-8840-4B2A-807C-F00F0CDB3C2D}" type="pres">
      <dgm:prSet presAssocID="{24023B3F-420F-4589-94E8-59DF423578CC}" presName="sibTrans" presStyleCnt="0"/>
      <dgm:spPr/>
    </dgm:pt>
    <dgm:pt modelId="{13ADB1D6-C820-42F3-A811-1F3A8372AF54}" type="pres">
      <dgm:prSet presAssocID="{7FA4B1EB-6909-40D2-857B-E400E3C662EB}" presName="compositeNode" presStyleCnt="0">
        <dgm:presLayoutVars>
          <dgm:bulletEnabled val="1"/>
        </dgm:presLayoutVars>
      </dgm:prSet>
      <dgm:spPr/>
    </dgm:pt>
    <dgm:pt modelId="{CC107FF9-7FE1-4078-8AE9-7DB65861A121}" type="pres">
      <dgm:prSet presAssocID="{7FA4B1EB-6909-40D2-857B-E400E3C662EB}" presName="bgRect" presStyleLbl="alignNode1" presStyleIdx="1" presStyleCnt="3" custLinFactNeighborX="66"/>
      <dgm:spPr/>
      <dgm:t>
        <a:bodyPr/>
        <a:lstStyle/>
        <a:p>
          <a:endParaRPr lang="en-US"/>
        </a:p>
      </dgm:t>
    </dgm:pt>
    <dgm:pt modelId="{ECFA73EF-6DA4-4932-8286-42234E20923F}" type="pres">
      <dgm:prSet presAssocID="{DA679CFC-2F59-4EBC-ACF9-CFFE52A7B854}" presName="sibTransNodeRect" presStyleLbl="alignNode1" presStyleIdx="1" presStyleCnt="3">
        <dgm:presLayoutVars>
          <dgm:chMax val="0"/>
          <dgm:bulletEnabled val="1"/>
        </dgm:presLayoutVars>
      </dgm:prSet>
      <dgm:spPr/>
      <dgm:t>
        <a:bodyPr/>
        <a:lstStyle/>
        <a:p>
          <a:endParaRPr lang="en-US"/>
        </a:p>
      </dgm:t>
    </dgm:pt>
    <dgm:pt modelId="{FECDA7CC-9208-4DB4-891D-1EB928DABDC4}" type="pres">
      <dgm:prSet presAssocID="{7FA4B1EB-6909-40D2-857B-E400E3C662EB}" presName="nodeRect" presStyleLbl="alignNode1" presStyleIdx="1" presStyleCnt="3">
        <dgm:presLayoutVars>
          <dgm:bulletEnabled val="1"/>
        </dgm:presLayoutVars>
      </dgm:prSet>
      <dgm:spPr/>
      <dgm:t>
        <a:bodyPr/>
        <a:lstStyle/>
        <a:p>
          <a:endParaRPr lang="en-US"/>
        </a:p>
      </dgm:t>
    </dgm:pt>
    <dgm:pt modelId="{2C8C1391-080C-469D-871F-9F8C7D9BA836}" type="pres">
      <dgm:prSet presAssocID="{DA679CFC-2F59-4EBC-ACF9-CFFE52A7B854}" presName="sibTrans" presStyleCnt="0"/>
      <dgm:spPr/>
    </dgm:pt>
    <dgm:pt modelId="{522F721C-C71F-4022-A3F0-413ECB637BBB}" type="pres">
      <dgm:prSet presAssocID="{0CE90DED-F2AA-4398-BF8C-B176D3086716}" presName="compositeNode" presStyleCnt="0">
        <dgm:presLayoutVars>
          <dgm:bulletEnabled val="1"/>
        </dgm:presLayoutVars>
      </dgm:prSet>
      <dgm:spPr/>
    </dgm:pt>
    <dgm:pt modelId="{FBF46AA1-B465-4420-A2F5-1410C051AB5F}" type="pres">
      <dgm:prSet presAssocID="{0CE90DED-F2AA-4398-BF8C-B176D3086716}" presName="bgRect" presStyleLbl="alignNode1" presStyleIdx="2" presStyleCnt="3" custLinFactNeighborX="4641"/>
      <dgm:spPr/>
      <dgm:t>
        <a:bodyPr/>
        <a:lstStyle/>
        <a:p>
          <a:endParaRPr lang="en-US"/>
        </a:p>
      </dgm:t>
    </dgm:pt>
    <dgm:pt modelId="{DF4435B5-770F-4DF1-9F97-3E695FDD6AB3}" type="pres">
      <dgm:prSet presAssocID="{2515704B-F25E-487F-A434-64B90D3A3F4F}" presName="sibTransNodeRect" presStyleLbl="alignNode1" presStyleIdx="2" presStyleCnt="3">
        <dgm:presLayoutVars>
          <dgm:chMax val="0"/>
          <dgm:bulletEnabled val="1"/>
        </dgm:presLayoutVars>
      </dgm:prSet>
      <dgm:spPr/>
      <dgm:t>
        <a:bodyPr/>
        <a:lstStyle/>
        <a:p>
          <a:endParaRPr lang="en-US"/>
        </a:p>
      </dgm:t>
    </dgm:pt>
    <dgm:pt modelId="{1037282C-7C69-4F99-9297-28B10F245E80}" type="pres">
      <dgm:prSet presAssocID="{0CE90DED-F2AA-4398-BF8C-B176D3086716}" presName="nodeRect" presStyleLbl="alignNode1" presStyleIdx="2" presStyleCnt="3">
        <dgm:presLayoutVars>
          <dgm:bulletEnabled val="1"/>
        </dgm:presLayoutVars>
      </dgm:prSet>
      <dgm:spPr/>
      <dgm:t>
        <a:bodyPr/>
        <a:lstStyle/>
        <a:p>
          <a:endParaRPr lang="en-US"/>
        </a:p>
      </dgm:t>
    </dgm:pt>
  </dgm:ptLst>
  <dgm:cxnLst>
    <dgm:cxn modelId="{91AA1402-9DF1-444E-A40A-7461649BB1EA}" type="presOf" srcId="{0CE90DED-F2AA-4398-BF8C-B176D3086716}" destId="{1037282C-7C69-4F99-9297-28B10F245E80}" srcOrd="1" destOrd="0" presId="urn:microsoft.com/office/officeart/2016/7/layout/LinearBlockProcessNumbered"/>
    <dgm:cxn modelId="{38304607-7D4F-43EE-A0E5-2377A5881C75}" type="presOf" srcId="{24023B3F-420F-4589-94E8-59DF423578CC}" destId="{2ACB5D98-1406-48BF-9E47-AAF0EFF886C0}" srcOrd="0" destOrd="0" presId="urn:microsoft.com/office/officeart/2016/7/layout/LinearBlockProcessNumbered"/>
    <dgm:cxn modelId="{E8FF1140-362C-4CB5-8031-F9DAD15A084E}" type="presOf" srcId="{2515704B-F25E-487F-A434-64B90D3A3F4F}" destId="{DF4435B5-770F-4DF1-9F97-3E695FDD6AB3}" srcOrd="0" destOrd="0" presId="urn:microsoft.com/office/officeart/2016/7/layout/LinearBlockProcessNumbered"/>
    <dgm:cxn modelId="{F5B06B61-3826-4351-BACD-7BA2B48D781B}" type="presOf" srcId="{0CE90DED-F2AA-4398-BF8C-B176D3086716}" destId="{FBF46AA1-B465-4420-A2F5-1410C051AB5F}" srcOrd="0" destOrd="0" presId="urn:microsoft.com/office/officeart/2016/7/layout/LinearBlockProcessNumbered"/>
    <dgm:cxn modelId="{BBA49011-3EDA-4E3F-BCA8-6807F29D6C1E}" srcId="{48EBC06A-C6AF-4121-977A-F6B826B21499}" destId="{7FA4B1EB-6909-40D2-857B-E400E3C662EB}" srcOrd="1" destOrd="0" parTransId="{D40B7FB7-E5D9-4898-9497-28B958980D31}" sibTransId="{DA679CFC-2F59-4EBC-ACF9-CFFE52A7B854}"/>
    <dgm:cxn modelId="{E9B92E81-BD4C-4C71-97E2-5A6C6BC494F0}" srcId="{48EBC06A-C6AF-4121-977A-F6B826B21499}" destId="{9FDD4298-A074-4C46-8840-6601AE450E7E}" srcOrd="0" destOrd="0" parTransId="{E43F98C0-40EC-453F-B3E9-5DC781CEB399}" sibTransId="{24023B3F-420F-4589-94E8-59DF423578CC}"/>
    <dgm:cxn modelId="{E398B69E-06A9-4B4F-A50F-246D596D0545}" srcId="{48EBC06A-C6AF-4121-977A-F6B826B21499}" destId="{0CE90DED-F2AA-4398-BF8C-B176D3086716}" srcOrd="2" destOrd="0" parTransId="{6E13FAD3-F090-491C-BEE2-7771B1478E8F}" sibTransId="{2515704B-F25E-487F-A434-64B90D3A3F4F}"/>
    <dgm:cxn modelId="{DED96580-744C-4BB9-91B5-D5AFCAAD359C}" type="presOf" srcId="{DA679CFC-2F59-4EBC-ACF9-CFFE52A7B854}" destId="{ECFA73EF-6DA4-4932-8286-42234E20923F}" srcOrd="0" destOrd="0" presId="urn:microsoft.com/office/officeart/2016/7/layout/LinearBlockProcessNumbered"/>
    <dgm:cxn modelId="{E1DE3C21-BEBE-43DC-B757-5224F0ECCD32}" type="presOf" srcId="{9FDD4298-A074-4C46-8840-6601AE450E7E}" destId="{B0DD4D03-99CB-4F77-B908-A88FAEA94A40}" srcOrd="1" destOrd="0" presId="urn:microsoft.com/office/officeart/2016/7/layout/LinearBlockProcessNumbered"/>
    <dgm:cxn modelId="{EEBA1087-4B1C-4138-9992-12C7FAEF2486}" type="presOf" srcId="{9FDD4298-A074-4C46-8840-6601AE450E7E}" destId="{1A8F1032-656B-49A5-BD09-8ACD3DA9BE0A}" srcOrd="0" destOrd="0" presId="urn:microsoft.com/office/officeart/2016/7/layout/LinearBlockProcessNumbered"/>
    <dgm:cxn modelId="{EAA14C83-3974-4994-9B4A-509867BFF362}" type="presOf" srcId="{7FA4B1EB-6909-40D2-857B-E400E3C662EB}" destId="{FECDA7CC-9208-4DB4-891D-1EB928DABDC4}" srcOrd="1" destOrd="0" presId="urn:microsoft.com/office/officeart/2016/7/layout/LinearBlockProcessNumbered"/>
    <dgm:cxn modelId="{43D30B0E-6D7D-40A0-855D-46BF88DB01A4}" type="presOf" srcId="{48EBC06A-C6AF-4121-977A-F6B826B21499}" destId="{E1E0B28F-00A6-43C2-A6E8-8B74D4AE7DB8}" srcOrd="0" destOrd="0" presId="urn:microsoft.com/office/officeart/2016/7/layout/LinearBlockProcessNumbered"/>
    <dgm:cxn modelId="{7B674A19-1F47-47AC-A6DB-9C9E3C2AED29}" type="presOf" srcId="{7FA4B1EB-6909-40D2-857B-E400E3C662EB}" destId="{CC107FF9-7FE1-4078-8AE9-7DB65861A121}" srcOrd="0" destOrd="0" presId="urn:microsoft.com/office/officeart/2016/7/layout/LinearBlockProcessNumbered"/>
    <dgm:cxn modelId="{2C9316FB-7368-4F6D-AB29-0C0C8EABDDE4}" type="presParOf" srcId="{E1E0B28F-00A6-43C2-A6E8-8B74D4AE7DB8}" destId="{10A75AA7-D66B-4A66-8544-C7FD2984BA83}" srcOrd="0" destOrd="0" presId="urn:microsoft.com/office/officeart/2016/7/layout/LinearBlockProcessNumbered"/>
    <dgm:cxn modelId="{E8248E08-1D10-46BD-BEAF-C5B6CBA98636}" type="presParOf" srcId="{10A75AA7-D66B-4A66-8544-C7FD2984BA83}" destId="{1A8F1032-656B-49A5-BD09-8ACD3DA9BE0A}" srcOrd="0" destOrd="0" presId="urn:microsoft.com/office/officeart/2016/7/layout/LinearBlockProcessNumbered"/>
    <dgm:cxn modelId="{1B058ECF-9F0E-4477-B098-B5DA90D6E83F}" type="presParOf" srcId="{10A75AA7-D66B-4A66-8544-C7FD2984BA83}" destId="{2ACB5D98-1406-48BF-9E47-AAF0EFF886C0}" srcOrd="1" destOrd="0" presId="urn:microsoft.com/office/officeart/2016/7/layout/LinearBlockProcessNumbered"/>
    <dgm:cxn modelId="{66F53ED4-E01D-49F7-9082-D1F0C4C95F34}" type="presParOf" srcId="{10A75AA7-D66B-4A66-8544-C7FD2984BA83}" destId="{B0DD4D03-99CB-4F77-B908-A88FAEA94A40}" srcOrd="2" destOrd="0" presId="urn:microsoft.com/office/officeart/2016/7/layout/LinearBlockProcessNumbered"/>
    <dgm:cxn modelId="{AC744778-8CE9-48D5-BCE3-7505F8AF628F}" type="presParOf" srcId="{E1E0B28F-00A6-43C2-A6E8-8B74D4AE7DB8}" destId="{65F440F3-8840-4B2A-807C-F00F0CDB3C2D}" srcOrd="1" destOrd="0" presId="urn:microsoft.com/office/officeart/2016/7/layout/LinearBlockProcessNumbered"/>
    <dgm:cxn modelId="{894038C0-F77E-4733-A67C-43AEAE3AC7B3}" type="presParOf" srcId="{E1E0B28F-00A6-43C2-A6E8-8B74D4AE7DB8}" destId="{13ADB1D6-C820-42F3-A811-1F3A8372AF54}" srcOrd="2" destOrd="0" presId="urn:microsoft.com/office/officeart/2016/7/layout/LinearBlockProcessNumbered"/>
    <dgm:cxn modelId="{C13F9080-F34B-4B92-8735-A199A5643A82}" type="presParOf" srcId="{13ADB1D6-C820-42F3-A811-1F3A8372AF54}" destId="{CC107FF9-7FE1-4078-8AE9-7DB65861A121}" srcOrd="0" destOrd="0" presId="urn:microsoft.com/office/officeart/2016/7/layout/LinearBlockProcessNumbered"/>
    <dgm:cxn modelId="{B5360535-06FE-4376-92E7-431710D11E2D}" type="presParOf" srcId="{13ADB1D6-C820-42F3-A811-1F3A8372AF54}" destId="{ECFA73EF-6DA4-4932-8286-42234E20923F}" srcOrd="1" destOrd="0" presId="urn:microsoft.com/office/officeart/2016/7/layout/LinearBlockProcessNumbered"/>
    <dgm:cxn modelId="{E553E1FD-A643-4364-ABF2-7D8E1EA55CC7}" type="presParOf" srcId="{13ADB1D6-C820-42F3-A811-1F3A8372AF54}" destId="{FECDA7CC-9208-4DB4-891D-1EB928DABDC4}" srcOrd="2" destOrd="0" presId="urn:microsoft.com/office/officeart/2016/7/layout/LinearBlockProcessNumbered"/>
    <dgm:cxn modelId="{52687C93-F458-48E5-96CF-9D798D4423B0}" type="presParOf" srcId="{E1E0B28F-00A6-43C2-A6E8-8B74D4AE7DB8}" destId="{2C8C1391-080C-469D-871F-9F8C7D9BA836}" srcOrd="3" destOrd="0" presId="urn:microsoft.com/office/officeart/2016/7/layout/LinearBlockProcessNumbered"/>
    <dgm:cxn modelId="{AD013A2D-D348-4C9F-90ED-BFB876BBCACB}" type="presParOf" srcId="{E1E0B28F-00A6-43C2-A6E8-8B74D4AE7DB8}" destId="{522F721C-C71F-4022-A3F0-413ECB637BBB}" srcOrd="4" destOrd="0" presId="urn:microsoft.com/office/officeart/2016/7/layout/LinearBlockProcessNumbered"/>
    <dgm:cxn modelId="{8BB28A8B-4405-44B1-87A4-85BB632EC0B8}" type="presParOf" srcId="{522F721C-C71F-4022-A3F0-413ECB637BBB}" destId="{FBF46AA1-B465-4420-A2F5-1410C051AB5F}" srcOrd="0" destOrd="0" presId="urn:microsoft.com/office/officeart/2016/7/layout/LinearBlockProcessNumbered"/>
    <dgm:cxn modelId="{FCE360AA-C561-4FFD-8D38-D323FCA94229}" type="presParOf" srcId="{522F721C-C71F-4022-A3F0-413ECB637BBB}" destId="{DF4435B5-770F-4DF1-9F97-3E695FDD6AB3}" srcOrd="1" destOrd="0" presId="urn:microsoft.com/office/officeart/2016/7/layout/LinearBlockProcessNumbered"/>
    <dgm:cxn modelId="{C4E563E7-CE29-443B-80ED-8C6D9AF1B069}" type="presParOf" srcId="{522F721C-C71F-4022-A3F0-413ECB637BBB}" destId="{1037282C-7C69-4F99-9297-28B10F245E80}" srcOrd="2" destOrd="0" presId="urn:microsoft.com/office/officeart/2016/7/layout/LinearBlockProcessNumbered"/>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686AC6-4C3A-4FDE-A43A-44FF9B70F79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415F1B4-D01A-4298-AAA1-94986E6C7EDA}">
      <dgm:prSet/>
      <dgm:spPr/>
      <dgm:t>
        <a:bodyPr/>
        <a:lstStyle/>
        <a:p>
          <a:pPr>
            <a:lnSpc>
              <a:spcPct val="100000"/>
            </a:lnSpc>
          </a:pPr>
          <a:r>
            <a:rPr lang="en-US" dirty="0">
              <a:latin typeface="Times New Roman" panose="02020603050405020304" pitchFamily="18" charset="0"/>
              <a:cs typeface="Times New Roman" panose="02020603050405020304" pitchFamily="18" charset="0"/>
            </a:rPr>
            <a:t>Data Visualization through Python Libraries such as Matplotlib and presenting histograms </a:t>
          </a:r>
        </a:p>
      </dgm:t>
    </dgm:pt>
    <dgm:pt modelId="{7D24C13B-101A-4CC8-853B-79F1B05F4072}" type="parTrans" cxnId="{033B586F-965E-45F2-875A-2C20035FF570}">
      <dgm:prSet/>
      <dgm:spPr/>
      <dgm:t>
        <a:bodyPr/>
        <a:lstStyle/>
        <a:p>
          <a:endParaRPr lang="en-US"/>
        </a:p>
      </dgm:t>
    </dgm:pt>
    <dgm:pt modelId="{0ACF063A-E1E2-40A7-B5B5-5664E5D7CA3E}" type="sibTrans" cxnId="{033B586F-965E-45F2-875A-2C20035FF570}">
      <dgm:prSet/>
      <dgm:spPr/>
      <dgm:t>
        <a:bodyPr/>
        <a:lstStyle/>
        <a:p>
          <a:endParaRPr lang="en-US"/>
        </a:p>
      </dgm:t>
    </dgm:pt>
    <dgm:pt modelId="{76B04CCD-7F42-4D14-BE91-983C8D9EE322}">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Data Preprocessing on Hive using Cloudera </a:t>
          </a:r>
        </a:p>
      </dgm:t>
    </dgm:pt>
    <dgm:pt modelId="{B409E047-74A7-4577-BFF5-A0714490EA44}" type="parTrans" cxnId="{CD55033A-2544-44B8-96CB-503F1C956141}">
      <dgm:prSet/>
      <dgm:spPr/>
      <dgm:t>
        <a:bodyPr/>
        <a:lstStyle/>
        <a:p>
          <a:endParaRPr lang="en-US"/>
        </a:p>
      </dgm:t>
    </dgm:pt>
    <dgm:pt modelId="{D8BB0874-9307-4FB2-8459-32EA8DBFBD87}" type="sibTrans" cxnId="{CD55033A-2544-44B8-96CB-503F1C956141}">
      <dgm:prSet/>
      <dgm:spPr/>
      <dgm:t>
        <a:bodyPr/>
        <a:lstStyle/>
        <a:p>
          <a:endParaRPr lang="en-US"/>
        </a:p>
      </dgm:t>
    </dgm:pt>
    <dgm:pt modelId="{45809EA2-3DE5-41F4-A608-7704E7523250}">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After, Data Preprocessing we can work on the dataset to carry out the machine learning algorithm using Pyspark </a:t>
          </a:r>
        </a:p>
      </dgm:t>
    </dgm:pt>
    <dgm:pt modelId="{020376D9-4ED2-4447-9A52-9510D734FFFF}" type="parTrans" cxnId="{676623EC-593F-4FB1-81FE-39718F18DA0D}">
      <dgm:prSet/>
      <dgm:spPr/>
      <dgm:t>
        <a:bodyPr/>
        <a:lstStyle/>
        <a:p>
          <a:endParaRPr lang="en-US"/>
        </a:p>
      </dgm:t>
    </dgm:pt>
    <dgm:pt modelId="{B4BC6017-06DC-4B13-9964-F8DBE9DAF17D}" type="sibTrans" cxnId="{676623EC-593F-4FB1-81FE-39718F18DA0D}">
      <dgm:prSet/>
      <dgm:spPr/>
      <dgm:t>
        <a:bodyPr/>
        <a:lstStyle/>
        <a:p>
          <a:endParaRPr lang="en-US"/>
        </a:p>
      </dgm:t>
    </dgm:pt>
    <dgm:pt modelId="{446DDE4C-900E-4E72-803C-A8743D2625B5}">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Implementation of Spark code in aws using EMR ON EC2 to run the code</a:t>
          </a:r>
          <a:r>
            <a:rPr lang="en-US" sz="1200" dirty="0"/>
            <a:t>. </a:t>
          </a:r>
        </a:p>
      </dgm:t>
    </dgm:pt>
    <dgm:pt modelId="{3857068B-3A52-4B99-BD37-8297D060727A}" type="parTrans" cxnId="{DBB908AE-7B1E-4F65-B00C-562A189CA4BE}">
      <dgm:prSet/>
      <dgm:spPr/>
      <dgm:t>
        <a:bodyPr/>
        <a:lstStyle/>
        <a:p>
          <a:endParaRPr lang="en-US"/>
        </a:p>
      </dgm:t>
    </dgm:pt>
    <dgm:pt modelId="{8BF9E2D9-2560-402D-BBE5-52F22EA12562}" type="sibTrans" cxnId="{DBB908AE-7B1E-4F65-B00C-562A189CA4BE}">
      <dgm:prSet/>
      <dgm:spPr/>
      <dgm:t>
        <a:bodyPr/>
        <a:lstStyle/>
        <a:p>
          <a:endParaRPr lang="en-US"/>
        </a:p>
      </dgm:t>
    </dgm:pt>
    <dgm:pt modelId="{64CCFBEB-355B-4F0F-9D85-E676F6EA7595}">
      <dgm:prSet/>
      <dgm:spPr/>
      <dgm:t>
        <a:bodyPr/>
        <a:lstStyle/>
        <a:p>
          <a:pPr>
            <a:lnSpc>
              <a:spcPct val="100000"/>
            </a:lnSpc>
          </a:pPr>
          <a:r>
            <a:rPr lang="en-US" dirty="0">
              <a:latin typeface="Times New Roman" panose="02020603050405020304" pitchFamily="18" charset="0"/>
              <a:cs typeface="Times New Roman" panose="02020603050405020304" pitchFamily="18" charset="0"/>
            </a:rPr>
            <a:t>Presenting the final output </a:t>
          </a:r>
        </a:p>
      </dgm:t>
    </dgm:pt>
    <dgm:pt modelId="{A5019414-BEFB-411F-8DF2-1FB8E4E4B50B}" type="parTrans" cxnId="{2F41C7A0-F3B9-4B4D-ABD2-F92A3469E2B9}">
      <dgm:prSet/>
      <dgm:spPr/>
      <dgm:t>
        <a:bodyPr/>
        <a:lstStyle/>
        <a:p>
          <a:endParaRPr lang="en-US"/>
        </a:p>
      </dgm:t>
    </dgm:pt>
    <dgm:pt modelId="{0D88B918-A189-42CC-8E65-B564791E0F4A}" type="sibTrans" cxnId="{2F41C7A0-F3B9-4B4D-ABD2-F92A3469E2B9}">
      <dgm:prSet/>
      <dgm:spPr/>
      <dgm:t>
        <a:bodyPr/>
        <a:lstStyle/>
        <a:p>
          <a:endParaRPr lang="en-US"/>
        </a:p>
      </dgm:t>
    </dgm:pt>
    <dgm:pt modelId="{1ADD56B2-2002-4680-87AC-814570C056CA}" type="pres">
      <dgm:prSet presAssocID="{AA686AC6-4C3A-4FDE-A43A-44FF9B70F794}" presName="root" presStyleCnt="0">
        <dgm:presLayoutVars>
          <dgm:dir/>
          <dgm:resizeHandles val="exact"/>
        </dgm:presLayoutVars>
      </dgm:prSet>
      <dgm:spPr/>
      <dgm:t>
        <a:bodyPr/>
        <a:lstStyle/>
        <a:p>
          <a:endParaRPr lang="en-US"/>
        </a:p>
      </dgm:t>
    </dgm:pt>
    <dgm:pt modelId="{1486A3E0-7EA3-45BA-B532-B3E5CA251CF9}" type="pres">
      <dgm:prSet presAssocID="{9415F1B4-D01A-4298-AAA1-94986E6C7EDA}" presName="compNode" presStyleCnt="0"/>
      <dgm:spPr/>
    </dgm:pt>
    <dgm:pt modelId="{A9CB4170-49E9-442C-BE4C-F016905458D6}" type="pres">
      <dgm:prSet presAssocID="{9415F1B4-D01A-4298-AAA1-94986E6C7EDA}" presName="iconRect" presStyleLbl="node1" presStyleIdx="0" presStyleCnt="5"/>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 xmlns:dgm14="http://schemas.microsoft.com/office/drawing/2010/diagram" id="0" name="" descr="Database"/>
        </a:ext>
      </dgm:extLst>
    </dgm:pt>
    <dgm:pt modelId="{9341DE8E-72DB-4F3C-9A38-BB07118DCF9E}" type="pres">
      <dgm:prSet presAssocID="{9415F1B4-D01A-4298-AAA1-94986E6C7EDA}" presName="spaceRect" presStyleCnt="0"/>
      <dgm:spPr/>
    </dgm:pt>
    <dgm:pt modelId="{3029A570-9EC4-40C4-BE28-988B9D33C7D8}" type="pres">
      <dgm:prSet presAssocID="{9415F1B4-D01A-4298-AAA1-94986E6C7EDA}" presName="textRect" presStyleLbl="revTx" presStyleIdx="0" presStyleCnt="5">
        <dgm:presLayoutVars>
          <dgm:chMax val="1"/>
          <dgm:chPref val="1"/>
        </dgm:presLayoutVars>
      </dgm:prSet>
      <dgm:spPr/>
      <dgm:t>
        <a:bodyPr/>
        <a:lstStyle/>
        <a:p>
          <a:endParaRPr lang="en-US"/>
        </a:p>
      </dgm:t>
    </dgm:pt>
    <dgm:pt modelId="{D8500090-CF56-431B-B13A-D4C52F4B03F7}" type="pres">
      <dgm:prSet presAssocID="{0ACF063A-E1E2-40A7-B5B5-5664E5D7CA3E}" presName="sibTrans" presStyleCnt="0"/>
      <dgm:spPr/>
    </dgm:pt>
    <dgm:pt modelId="{FEE78D78-473F-4777-800F-B9F8F12489AC}" type="pres">
      <dgm:prSet presAssocID="{76B04CCD-7F42-4D14-BE91-983C8D9EE322}" presName="compNode" presStyleCnt="0"/>
      <dgm:spPr/>
    </dgm:pt>
    <dgm:pt modelId="{5823A576-ED5D-4896-ABEF-78B71001828E}" type="pres">
      <dgm:prSet presAssocID="{76B04CCD-7F42-4D14-BE91-983C8D9EE322}" presName="iconRect" presStyleLbl="node1" presStyleIdx="1" presStyleCnt="5"/>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 xmlns:dgm14="http://schemas.microsoft.com/office/drawing/2010/diagram" id="0" name="" descr="Checkmark"/>
        </a:ext>
      </dgm:extLst>
    </dgm:pt>
    <dgm:pt modelId="{2DDDD4A8-E0B3-4BEF-8092-87575722F884}" type="pres">
      <dgm:prSet presAssocID="{76B04CCD-7F42-4D14-BE91-983C8D9EE322}" presName="spaceRect" presStyleCnt="0"/>
      <dgm:spPr/>
    </dgm:pt>
    <dgm:pt modelId="{75706BCD-5EE7-47C7-B0F5-25BB1C095B36}" type="pres">
      <dgm:prSet presAssocID="{76B04CCD-7F42-4D14-BE91-983C8D9EE322}" presName="textRect" presStyleLbl="revTx" presStyleIdx="1" presStyleCnt="5">
        <dgm:presLayoutVars>
          <dgm:chMax val="1"/>
          <dgm:chPref val="1"/>
        </dgm:presLayoutVars>
      </dgm:prSet>
      <dgm:spPr/>
      <dgm:t>
        <a:bodyPr/>
        <a:lstStyle/>
        <a:p>
          <a:endParaRPr lang="en-US"/>
        </a:p>
      </dgm:t>
    </dgm:pt>
    <dgm:pt modelId="{B0FAA4E3-F031-425A-8754-E0D1AAAD8775}" type="pres">
      <dgm:prSet presAssocID="{D8BB0874-9307-4FB2-8459-32EA8DBFBD87}" presName="sibTrans" presStyleCnt="0"/>
      <dgm:spPr/>
    </dgm:pt>
    <dgm:pt modelId="{95986552-1736-4209-AF4B-D785C45A6828}" type="pres">
      <dgm:prSet presAssocID="{45809EA2-3DE5-41F4-A608-7704E7523250}" presName="compNode" presStyleCnt="0"/>
      <dgm:spPr/>
    </dgm:pt>
    <dgm:pt modelId="{C86CC168-0269-456D-A603-1CCFC0A4AFCA}" type="pres">
      <dgm:prSet presAssocID="{45809EA2-3DE5-41F4-A608-7704E7523250}" presName="iconRect" presStyleLbl="node1" presStyleIdx="2" presStyleCnt="5"/>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 xmlns:dgm14="http://schemas.microsoft.com/office/drawing/2010/diagram" id="0" name="" descr="Processor"/>
        </a:ext>
      </dgm:extLst>
    </dgm:pt>
    <dgm:pt modelId="{A777FA41-A894-49B9-BF52-3915F80D4657}" type="pres">
      <dgm:prSet presAssocID="{45809EA2-3DE5-41F4-A608-7704E7523250}" presName="spaceRect" presStyleCnt="0"/>
      <dgm:spPr/>
    </dgm:pt>
    <dgm:pt modelId="{8F716F55-5A14-49B7-861D-4CC95656EE5A}" type="pres">
      <dgm:prSet presAssocID="{45809EA2-3DE5-41F4-A608-7704E7523250}" presName="textRect" presStyleLbl="revTx" presStyleIdx="2" presStyleCnt="5">
        <dgm:presLayoutVars>
          <dgm:chMax val="1"/>
          <dgm:chPref val="1"/>
        </dgm:presLayoutVars>
      </dgm:prSet>
      <dgm:spPr/>
      <dgm:t>
        <a:bodyPr/>
        <a:lstStyle/>
        <a:p>
          <a:endParaRPr lang="en-US"/>
        </a:p>
      </dgm:t>
    </dgm:pt>
    <dgm:pt modelId="{D39E6663-0780-4B87-86F5-157D724DDCFD}" type="pres">
      <dgm:prSet presAssocID="{B4BC6017-06DC-4B13-9964-F8DBE9DAF17D}" presName="sibTrans" presStyleCnt="0"/>
      <dgm:spPr/>
    </dgm:pt>
    <dgm:pt modelId="{32783069-BCAC-4D14-8011-73D42E319EB0}" type="pres">
      <dgm:prSet presAssocID="{446DDE4C-900E-4E72-803C-A8743D2625B5}" presName="compNode" presStyleCnt="0"/>
      <dgm:spPr/>
    </dgm:pt>
    <dgm:pt modelId="{0D471309-9981-42F0-83B6-A820EE356DFC}" type="pres">
      <dgm:prSet presAssocID="{446DDE4C-900E-4E72-803C-A8743D2625B5}" presName="iconRect" presStyleLbl="node1" presStyleIdx="3" presStyleCnt="5"/>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 xmlns:dgm14="http://schemas.microsoft.com/office/drawing/2010/diagram" id="0" name="" descr="Server"/>
        </a:ext>
      </dgm:extLst>
    </dgm:pt>
    <dgm:pt modelId="{41B2B119-9008-4B43-ABDB-44C1771E85F9}" type="pres">
      <dgm:prSet presAssocID="{446DDE4C-900E-4E72-803C-A8743D2625B5}" presName="spaceRect" presStyleCnt="0"/>
      <dgm:spPr/>
    </dgm:pt>
    <dgm:pt modelId="{CBCDD543-25A4-41E6-8169-ECC60716854D}" type="pres">
      <dgm:prSet presAssocID="{446DDE4C-900E-4E72-803C-A8743D2625B5}" presName="textRect" presStyleLbl="revTx" presStyleIdx="3" presStyleCnt="5">
        <dgm:presLayoutVars>
          <dgm:chMax val="1"/>
          <dgm:chPref val="1"/>
        </dgm:presLayoutVars>
      </dgm:prSet>
      <dgm:spPr/>
      <dgm:t>
        <a:bodyPr/>
        <a:lstStyle/>
        <a:p>
          <a:endParaRPr lang="en-US"/>
        </a:p>
      </dgm:t>
    </dgm:pt>
    <dgm:pt modelId="{160D5368-028D-4CBA-A291-19318D13EB57}" type="pres">
      <dgm:prSet presAssocID="{8BF9E2D9-2560-402D-BBE5-52F22EA12562}" presName="sibTrans" presStyleCnt="0"/>
      <dgm:spPr/>
    </dgm:pt>
    <dgm:pt modelId="{17B13DCE-7027-45C5-9CD3-A8E83BF8E833}" type="pres">
      <dgm:prSet presAssocID="{64CCFBEB-355B-4F0F-9D85-E676F6EA7595}" presName="compNode" presStyleCnt="0"/>
      <dgm:spPr/>
    </dgm:pt>
    <dgm:pt modelId="{34E037C6-975F-41EF-9F0A-C6452444EEBF}" type="pres">
      <dgm:prSet presAssocID="{64CCFBEB-355B-4F0F-9D85-E676F6EA7595}" presName="iconRect" presStyleLbl="node1" presStyleIdx="4" presStyleCnt="5"/>
      <dgm:spPr>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dgm:spPr>
      <dgm:extLst>
        <a:ext uri="{E40237B7-FDA0-4F09-8148-C483321AD2D9}">
          <dgm14:cNvPr xmlns="" xmlns:dgm14="http://schemas.microsoft.com/office/drawing/2010/diagram" id="0" name="" descr="Teacher"/>
        </a:ext>
      </dgm:extLst>
    </dgm:pt>
    <dgm:pt modelId="{D0EA5D96-DE4E-4C91-841C-82EE9390F209}" type="pres">
      <dgm:prSet presAssocID="{64CCFBEB-355B-4F0F-9D85-E676F6EA7595}" presName="spaceRect" presStyleCnt="0"/>
      <dgm:spPr/>
    </dgm:pt>
    <dgm:pt modelId="{8C356AB0-8713-42AC-8B6A-D333EF77418F}" type="pres">
      <dgm:prSet presAssocID="{64CCFBEB-355B-4F0F-9D85-E676F6EA7595}" presName="textRect" presStyleLbl="revTx" presStyleIdx="4" presStyleCnt="5">
        <dgm:presLayoutVars>
          <dgm:chMax val="1"/>
          <dgm:chPref val="1"/>
        </dgm:presLayoutVars>
      </dgm:prSet>
      <dgm:spPr/>
      <dgm:t>
        <a:bodyPr/>
        <a:lstStyle/>
        <a:p>
          <a:endParaRPr lang="en-US"/>
        </a:p>
      </dgm:t>
    </dgm:pt>
  </dgm:ptLst>
  <dgm:cxnLst>
    <dgm:cxn modelId="{CC7FACC2-53DA-4503-A19F-0646CA536593}" type="presOf" srcId="{45809EA2-3DE5-41F4-A608-7704E7523250}" destId="{8F716F55-5A14-49B7-861D-4CC95656EE5A}" srcOrd="0" destOrd="0" presId="urn:microsoft.com/office/officeart/2018/2/layout/IconLabelList"/>
    <dgm:cxn modelId="{1FCDEF70-1F62-4864-BF7D-64C5D3C9674C}" type="presOf" srcId="{64CCFBEB-355B-4F0F-9D85-E676F6EA7595}" destId="{8C356AB0-8713-42AC-8B6A-D333EF77418F}" srcOrd="0" destOrd="0" presId="urn:microsoft.com/office/officeart/2018/2/layout/IconLabelList"/>
    <dgm:cxn modelId="{4E37C0C6-2732-46A2-B6BA-46EEF0CCF118}" type="presOf" srcId="{AA686AC6-4C3A-4FDE-A43A-44FF9B70F794}" destId="{1ADD56B2-2002-4680-87AC-814570C056CA}" srcOrd="0" destOrd="0" presId="urn:microsoft.com/office/officeart/2018/2/layout/IconLabelList"/>
    <dgm:cxn modelId="{033B586F-965E-45F2-875A-2C20035FF570}" srcId="{AA686AC6-4C3A-4FDE-A43A-44FF9B70F794}" destId="{9415F1B4-D01A-4298-AAA1-94986E6C7EDA}" srcOrd="0" destOrd="0" parTransId="{7D24C13B-101A-4CC8-853B-79F1B05F4072}" sibTransId="{0ACF063A-E1E2-40A7-B5B5-5664E5D7CA3E}"/>
    <dgm:cxn modelId="{676623EC-593F-4FB1-81FE-39718F18DA0D}" srcId="{AA686AC6-4C3A-4FDE-A43A-44FF9B70F794}" destId="{45809EA2-3DE5-41F4-A608-7704E7523250}" srcOrd="2" destOrd="0" parTransId="{020376D9-4ED2-4447-9A52-9510D734FFFF}" sibTransId="{B4BC6017-06DC-4B13-9964-F8DBE9DAF17D}"/>
    <dgm:cxn modelId="{2F41C7A0-F3B9-4B4D-ABD2-F92A3469E2B9}" srcId="{AA686AC6-4C3A-4FDE-A43A-44FF9B70F794}" destId="{64CCFBEB-355B-4F0F-9D85-E676F6EA7595}" srcOrd="4" destOrd="0" parTransId="{A5019414-BEFB-411F-8DF2-1FB8E4E4B50B}" sibTransId="{0D88B918-A189-42CC-8E65-B564791E0F4A}"/>
    <dgm:cxn modelId="{CD55033A-2544-44B8-96CB-503F1C956141}" srcId="{AA686AC6-4C3A-4FDE-A43A-44FF9B70F794}" destId="{76B04CCD-7F42-4D14-BE91-983C8D9EE322}" srcOrd="1" destOrd="0" parTransId="{B409E047-74A7-4577-BFF5-A0714490EA44}" sibTransId="{D8BB0874-9307-4FB2-8459-32EA8DBFBD87}"/>
    <dgm:cxn modelId="{14446062-ED14-4A3D-9ADC-9712B58A17F6}" type="presOf" srcId="{76B04CCD-7F42-4D14-BE91-983C8D9EE322}" destId="{75706BCD-5EE7-47C7-B0F5-25BB1C095B36}" srcOrd="0" destOrd="0" presId="urn:microsoft.com/office/officeart/2018/2/layout/IconLabelList"/>
    <dgm:cxn modelId="{25E505DF-64A6-473B-BA22-55819A5FA533}" type="presOf" srcId="{446DDE4C-900E-4E72-803C-A8743D2625B5}" destId="{CBCDD543-25A4-41E6-8169-ECC60716854D}" srcOrd="0" destOrd="0" presId="urn:microsoft.com/office/officeart/2018/2/layout/IconLabelList"/>
    <dgm:cxn modelId="{6F4A14F9-3B4C-4052-8272-16841C6D5AFC}" type="presOf" srcId="{9415F1B4-D01A-4298-AAA1-94986E6C7EDA}" destId="{3029A570-9EC4-40C4-BE28-988B9D33C7D8}" srcOrd="0" destOrd="0" presId="urn:microsoft.com/office/officeart/2018/2/layout/IconLabelList"/>
    <dgm:cxn modelId="{DBB908AE-7B1E-4F65-B00C-562A189CA4BE}" srcId="{AA686AC6-4C3A-4FDE-A43A-44FF9B70F794}" destId="{446DDE4C-900E-4E72-803C-A8743D2625B5}" srcOrd="3" destOrd="0" parTransId="{3857068B-3A52-4B99-BD37-8297D060727A}" sibTransId="{8BF9E2D9-2560-402D-BBE5-52F22EA12562}"/>
    <dgm:cxn modelId="{7365F4FF-7C0C-4D7C-B15F-DF3D4F2C03CD}" type="presParOf" srcId="{1ADD56B2-2002-4680-87AC-814570C056CA}" destId="{1486A3E0-7EA3-45BA-B532-B3E5CA251CF9}" srcOrd="0" destOrd="0" presId="urn:microsoft.com/office/officeart/2018/2/layout/IconLabelList"/>
    <dgm:cxn modelId="{0F103338-CFC9-4985-AF7D-1FBEAB44C9A5}" type="presParOf" srcId="{1486A3E0-7EA3-45BA-B532-B3E5CA251CF9}" destId="{A9CB4170-49E9-442C-BE4C-F016905458D6}" srcOrd="0" destOrd="0" presId="urn:microsoft.com/office/officeart/2018/2/layout/IconLabelList"/>
    <dgm:cxn modelId="{8DD5A0DF-ACA7-4531-B410-1CAD80CCDA1A}" type="presParOf" srcId="{1486A3E0-7EA3-45BA-B532-B3E5CA251CF9}" destId="{9341DE8E-72DB-4F3C-9A38-BB07118DCF9E}" srcOrd="1" destOrd="0" presId="urn:microsoft.com/office/officeart/2018/2/layout/IconLabelList"/>
    <dgm:cxn modelId="{CCCC2488-3494-4565-B3C5-460D1CFFEF9A}" type="presParOf" srcId="{1486A3E0-7EA3-45BA-B532-B3E5CA251CF9}" destId="{3029A570-9EC4-40C4-BE28-988B9D33C7D8}" srcOrd="2" destOrd="0" presId="urn:microsoft.com/office/officeart/2018/2/layout/IconLabelList"/>
    <dgm:cxn modelId="{D42057E3-84B9-4D5B-8ABE-1BF98D3536EF}" type="presParOf" srcId="{1ADD56B2-2002-4680-87AC-814570C056CA}" destId="{D8500090-CF56-431B-B13A-D4C52F4B03F7}" srcOrd="1" destOrd="0" presId="urn:microsoft.com/office/officeart/2018/2/layout/IconLabelList"/>
    <dgm:cxn modelId="{55EF18AC-A923-4B23-B369-226ED6893AF7}" type="presParOf" srcId="{1ADD56B2-2002-4680-87AC-814570C056CA}" destId="{FEE78D78-473F-4777-800F-B9F8F12489AC}" srcOrd="2" destOrd="0" presId="urn:microsoft.com/office/officeart/2018/2/layout/IconLabelList"/>
    <dgm:cxn modelId="{10BBAABD-1727-414C-9E73-8B1B6CE0314C}" type="presParOf" srcId="{FEE78D78-473F-4777-800F-B9F8F12489AC}" destId="{5823A576-ED5D-4896-ABEF-78B71001828E}" srcOrd="0" destOrd="0" presId="urn:microsoft.com/office/officeart/2018/2/layout/IconLabelList"/>
    <dgm:cxn modelId="{AEA7BB64-826C-4E6B-B5D0-595C3E003728}" type="presParOf" srcId="{FEE78D78-473F-4777-800F-B9F8F12489AC}" destId="{2DDDD4A8-E0B3-4BEF-8092-87575722F884}" srcOrd="1" destOrd="0" presId="urn:microsoft.com/office/officeart/2018/2/layout/IconLabelList"/>
    <dgm:cxn modelId="{8FA70901-F5B1-461F-9FE3-DE030F30ED35}" type="presParOf" srcId="{FEE78D78-473F-4777-800F-B9F8F12489AC}" destId="{75706BCD-5EE7-47C7-B0F5-25BB1C095B36}" srcOrd="2" destOrd="0" presId="urn:microsoft.com/office/officeart/2018/2/layout/IconLabelList"/>
    <dgm:cxn modelId="{06FA83F6-82B5-4E94-A61C-3380A0A5E351}" type="presParOf" srcId="{1ADD56B2-2002-4680-87AC-814570C056CA}" destId="{B0FAA4E3-F031-425A-8754-E0D1AAAD8775}" srcOrd="3" destOrd="0" presId="urn:microsoft.com/office/officeart/2018/2/layout/IconLabelList"/>
    <dgm:cxn modelId="{DB7B9114-439B-420D-AFA4-C6B4C551F0E3}" type="presParOf" srcId="{1ADD56B2-2002-4680-87AC-814570C056CA}" destId="{95986552-1736-4209-AF4B-D785C45A6828}" srcOrd="4" destOrd="0" presId="urn:microsoft.com/office/officeart/2018/2/layout/IconLabelList"/>
    <dgm:cxn modelId="{1C69742D-51AA-4B3A-806B-62464C71A134}" type="presParOf" srcId="{95986552-1736-4209-AF4B-D785C45A6828}" destId="{C86CC168-0269-456D-A603-1CCFC0A4AFCA}" srcOrd="0" destOrd="0" presId="urn:microsoft.com/office/officeart/2018/2/layout/IconLabelList"/>
    <dgm:cxn modelId="{E2D76EFD-2E2A-4344-8009-1DE6B2F2AA9A}" type="presParOf" srcId="{95986552-1736-4209-AF4B-D785C45A6828}" destId="{A777FA41-A894-49B9-BF52-3915F80D4657}" srcOrd="1" destOrd="0" presId="urn:microsoft.com/office/officeart/2018/2/layout/IconLabelList"/>
    <dgm:cxn modelId="{0A6292E8-F930-4770-9FAC-FB4F8672C82D}" type="presParOf" srcId="{95986552-1736-4209-AF4B-D785C45A6828}" destId="{8F716F55-5A14-49B7-861D-4CC95656EE5A}" srcOrd="2" destOrd="0" presId="urn:microsoft.com/office/officeart/2018/2/layout/IconLabelList"/>
    <dgm:cxn modelId="{FE306E19-153E-46D7-A667-60C5BDB3E269}" type="presParOf" srcId="{1ADD56B2-2002-4680-87AC-814570C056CA}" destId="{D39E6663-0780-4B87-86F5-157D724DDCFD}" srcOrd="5" destOrd="0" presId="urn:microsoft.com/office/officeart/2018/2/layout/IconLabelList"/>
    <dgm:cxn modelId="{735DC182-9206-4171-A34B-F052D90C4A54}" type="presParOf" srcId="{1ADD56B2-2002-4680-87AC-814570C056CA}" destId="{32783069-BCAC-4D14-8011-73D42E319EB0}" srcOrd="6" destOrd="0" presId="urn:microsoft.com/office/officeart/2018/2/layout/IconLabelList"/>
    <dgm:cxn modelId="{B92AC672-3516-4DAF-93FD-3E10B9419D67}" type="presParOf" srcId="{32783069-BCAC-4D14-8011-73D42E319EB0}" destId="{0D471309-9981-42F0-83B6-A820EE356DFC}" srcOrd="0" destOrd="0" presId="urn:microsoft.com/office/officeart/2018/2/layout/IconLabelList"/>
    <dgm:cxn modelId="{799B609F-6BDF-43AA-A397-E41AB7A692D4}" type="presParOf" srcId="{32783069-BCAC-4D14-8011-73D42E319EB0}" destId="{41B2B119-9008-4B43-ABDB-44C1771E85F9}" srcOrd="1" destOrd="0" presId="urn:microsoft.com/office/officeart/2018/2/layout/IconLabelList"/>
    <dgm:cxn modelId="{50EB165E-EF8E-41A3-AFAF-9167B46B9256}" type="presParOf" srcId="{32783069-BCAC-4D14-8011-73D42E319EB0}" destId="{CBCDD543-25A4-41E6-8169-ECC60716854D}" srcOrd="2" destOrd="0" presId="urn:microsoft.com/office/officeart/2018/2/layout/IconLabelList"/>
    <dgm:cxn modelId="{5726EA3E-41C3-456E-A93F-C0F7F1E20676}" type="presParOf" srcId="{1ADD56B2-2002-4680-87AC-814570C056CA}" destId="{160D5368-028D-4CBA-A291-19318D13EB57}" srcOrd="7" destOrd="0" presId="urn:microsoft.com/office/officeart/2018/2/layout/IconLabelList"/>
    <dgm:cxn modelId="{40865F24-9B09-4E35-B714-000F5361B04C}" type="presParOf" srcId="{1ADD56B2-2002-4680-87AC-814570C056CA}" destId="{17B13DCE-7027-45C5-9CD3-A8E83BF8E833}" srcOrd="8" destOrd="0" presId="urn:microsoft.com/office/officeart/2018/2/layout/IconLabelList"/>
    <dgm:cxn modelId="{0F8B0320-7831-4036-9766-B2CF2D7D2EC2}" type="presParOf" srcId="{17B13DCE-7027-45C5-9CD3-A8E83BF8E833}" destId="{34E037C6-975F-41EF-9F0A-C6452444EEBF}" srcOrd="0" destOrd="0" presId="urn:microsoft.com/office/officeart/2018/2/layout/IconLabelList"/>
    <dgm:cxn modelId="{1DBBC30A-DD3F-45C6-9F71-66B75C0205CB}" type="presParOf" srcId="{17B13DCE-7027-45C5-9CD3-A8E83BF8E833}" destId="{D0EA5D96-DE4E-4C91-841C-82EE9390F209}" srcOrd="1" destOrd="0" presId="urn:microsoft.com/office/officeart/2018/2/layout/IconLabelList"/>
    <dgm:cxn modelId="{8F4EAC5B-0F86-4B93-B93E-5773B74C2643}" type="presParOf" srcId="{17B13DCE-7027-45C5-9CD3-A8E83BF8E833}" destId="{8C356AB0-8713-42AC-8B6A-D333EF77418F}" srcOrd="2" destOrd="0" presId="urn:microsoft.com/office/officeart/2018/2/layout/IconLabel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F1032-656B-49A5-BD09-8ACD3DA9BE0A}">
      <dsp:nvSpPr>
        <dsp:cNvPr id="0" name=""/>
        <dsp:cNvSpPr/>
      </dsp:nvSpPr>
      <dsp:spPr>
        <a:xfrm>
          <a:off x="0" y="0"/>
          <a:ext cx="3283803" cy="320990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t>"</a:t>
          </a:r>
          <a:r>
            <a:rPr lang="en-US" sz="1700" b="0" i="0" kern="1200" dirty="0">
              <a:latin typeface="Times New Roman" panose="02020603050405020304" pitchFamily="18" charset="0"/>
              <a:cs typeface="Times New Roman" panose="02020603050405020304" pitchFamily="18" charset="0"/>
            </a:rPr>
            <a:t>Developing an effective fraud detection system is essential to mitigate the growing financial losses caused by payment fraud, identity theft, and credit card fraud. </a:t>
          </a:r>
          <a:endParaRPr lang="en-US" sz="1700" kern="1200" dirty="0">
            <a:latin typeface="Times New Roman" panose="02020603050405020304" pitchFamily="18" charset="0"/>
            <a:cs typeface="Times New Roman" panose="02020603050405020304" pitchFamily="18" charset="0"/>
          </a:endParaRPr>
        </a:p>
      </dsp:txBody>
      <dsp:txXfrm>
        <a:off x="0" y="1283960"/>
        <a:ext cx="3283803" cy="1925941"/>
      </dsp:txXfrm>
    </dsp:sp>
    <dsp:sp modelId="{2ACB5D98-1406-48BF-9E47-AAF0EFF886C0}">
      <dsp:nvSpPr>
        <dsp:cNvPr id="0" name=""/>
        <dsp:cNvSpPr/>
      </dsp:nvSpPr>
      <dsp:spPr>
        <a:xfrm>
          <a:off x="810"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10" y="0"/>
        <a:ext cx="3283803" cy="1283960"/>
      </dsp:txXfrm>
    </dsp:sp>
    <dsp:sp modelId="{CC107FF9-7FE1-4078-8AE9-7DB65861A121}">
      <dsp:nvSpPr>
        <dsp:cNvPr id="0" name=""/>
        <dsp:cNvSpPr/>
      </dsp:nvSpPr>
      <dsp:spPr>
        <a:xfrm>
          <a:off x="3549485" y="0"/>
          <a:ext cx="3283803" cy="3209902"/>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latin typeface="Times New Roman" panose="02020603050405020304" pitchFamily="18" charset="0"/>
              <a:cs typeface="Times New Roman" panose="02020603050405020304" pitchFamily="18" charset="0"/>
            </a:rPr>
            <a:t>The rapid increase in digital transactions has led to an overwhelming volume of data, necessitating the use of advanced technologies such as Hadoop, Spark, and Hive for big data analytics. </a:t>
          </a:r>
          <a:endParaRPr lang="en-US" sz="1700" kern="1200" dirty="0">
            <a:latin typeface="Times New Roman" panose="02020603050405020304" pitchFamily="18" charset="0"/>
            <a:cs typeface="Times New Roman" panose="02020603050405020304" pitchFamily="18" charset="0"/>
          </a:endParaRPr>
        </a:p>
      </dsp:txBody>
      <dsp:txXfrm>
        <a:off x="3549485" y="1283960"/>
        <a:ext cx="3283803" cy="1925941"/>
      </dsp:txXfrm>
    </dsp:sp>
    <dsp:sp modelId="{ECFA73EF-6DA4-4932-8286-42234E20923F}">
      <dsp:nvSpPr>
        <dsp:cNvPr id="0" name=""/>
        <dsp:cNvSpPr/>
      </dsp:nvSpPr>
      <dsp:spPr>
        <a:xfrm>
          <a:off x="3547318"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547318" y="0"/>
        <a:ext cx="3283803" cy="1283960"/>
      </dsp:txXfrm>
    </dsp:sp>
    <dsp:sp modelId="{FBF46AA1-B465-4420-A2F5-1410C051AB5F}">
      <dsp:nvSpPr>
        <dsp:cNvPr id="0" name=""/>
        <dsp:cNvSpPr/>
      </dsp:nvSpPr>
      <dsp:spPr>
        <a:xfrm>
          <a:off x="7094636" y="0"/>
          <a:ext cx="3283803" cy="320990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367" tIns="0" rIns="324367"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latin typeface="Times New Roman" panose="02020603050405020304" pitchFamily="18" charset="0"/>
              <a:cs typeface="Times New Roman" panose="02020603050405020304" pitchFamily="18" charset="0"/>
            </a:rPr>
            <a:t>This challenge requires the integration of machine learning, data processing, and real-time analytics to build a robust solution that combats fraud effectively."</a:t>
          </a:r>
          <a:endParaRPr lang="en-US" sz="1700" kern="1200" dirty="0">
            <a:latin typeface="Times New Roman" panose="02020603050405020304" pitchFamily="18" charset="0"/>
            <a:cs typeface="Times New Roman" panose="02020603050405020304" pitchFamily="18" charset="0"/>
          </a:endParaRPr>
        </a:p>
      </dsp:txBody>
      <dsp:txXfrm>
        <a:off x="7094636" y="1283960"/>
        <a:ext cx="3283803" cy="1925941"/>
      </dsp:txXfrm>
    </dsp:sp>
    <dsp:sp modelId="{DF4435B5-770F-4DF1-9F97-3E695FDD6AB3}">
      <dsp:nvSpPr>
        <dsp:cNvPr id="0" name=""/>
        <dsp:cNvSpPr/>
      </dsp:nvSpPr>
      <dsp:spPr>
        <a:xfrm>
          <a:off x="7093825" y="0"/>
          <a:ext cx="3283803" cy="1283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4367" tIns="165100" rIns="32436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93825" y="0"/>
        <a:ext cx="3283803" cy="1283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B4170-49E9-442C-BE4C-F016905458D6}">
      <dsp:nvSpPr>
        <dsp:cNvPr id="0" name=""/>
        <dsp:cNvSpPr/>
      </dsp:nvSpPr>
      <dsp:spPr>
        <a:xfrm>
          <a:off x="622800" y="118272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29A570-9EC4-40C4-BE28-988B9D33C7D8}">
      <dsp:nvSpPr>
        <dsp:cNvPr id="0" name=""/>
        <dsp:cNvSpPr/>
      </dsp:nvSpPr>
      <dsp:spPr>
        <a:xfrm>
          <a:off x="127800" y="2291116"/>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Data Visualization through Python Libraries such as Matplotlib and presenting histograms </a:t>
          </a:r>
        </a:p>
      </dsp:txBody>
      <dsp:txXfrm>
        <a:off x="127800" y="2291116"/>
        <a:ext cx="1800000" cy="877500"/>
      </dsp:txXfrm>
    </dsp:sp>
    <dsp:sp modelId="{5823A576-ED5D-4896-ABEF-78B71001828E}">
      <dsp:nvSpPr>
        <dsp:cNvPr id="0" name=""/>
        <dsp:cNvSpPr/>
      </dsp:nvSpPr>
      <dsp:spPr>
        <a:xfrm>
          <a:off x="2737800" y="118272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06BCD-5EE7-47C7-B0F5-25BB1C095B36}">
      <dsp:nvSpPr>
        <dsp:cNvPr id="0" name=""/>
        <dsp:cNvSpPr/>
      </dsp:nvSpPr>
      <dsp:spPr>
        <a:xfrm>
          <a:off x="2242800" y="2291116"/>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Data Preprocessing on Hive using Cloudera </a:t>
          </a:r>
        </a:p>
      </dsp:txBody>
      <dsp:txXfrm>
        <a:off x="2242800" y="2291116"/>
        <a:ext cx="1800000" cy="877500"/>
      </dsp:txXfrm>
    </dsp:sp>
    <dsp:sp modelId="{C86CC168-0269-456D-A603-1CCFC0A4AFCA}">
      <dsp:nvSpPr>
        <dsp:cNvPr id="0" name=""/>
        <dsp:cNvSpPr/>
      </dsp:nvSpPr>
      <dsp:spPr>
        <a:xfrm>
          <a:off x="4852800" y="118272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16F55-5A14-49B7-861D-4CC95656EE5A}">
      <dsp:nvSpPr>
        <dsp:cNvPr id="0" name=""/>
        <dsp:cNvSpPr/>
      </dsp:nvSpPr>
      <dsp:spPr>
        <a:xfrm>
          <a:off x="4357800" y="2291116"/>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After, Data Preprocessing we can work on the dataset to carry out the machine learning algorithm using Pyspark </a:t>
          </a:r>
        </a:p>
      </dsp:txBody>
      <dsp:txXfrm>
        <a:off x="4357800" y="2291116"/>
        <a:ext cx="1800000" cy="877500"/>
      </dsp:txXfrm>
    </dsp:sp>
    <dsp:sp modelId="{0D471309-9981-42F0-83B6-A820EE356DFC}">
      <dsp:nvSpPr>
        <dsp:cNvPr id="0" name=""/>
        <dsp:cNvSpPr/>
      </dsp:nvSpPr>
      <dsp:spPr>
        <a:xfrm>
          <a:off x="6967800" y="118272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DD543-25A4-41E6-8169-ECC60716854D}">
      <dsp:nvSpPr>
        <dsp:cNvPr id="0" name=""/>
        <dsp:cNvSpPr/>
      </dsp:nvSpPr>
      <dsp:spPr>
        <a:xfrm>
          <a:off x="6472800" y="2291116"/>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Implementation of Spark code in aws using EMR ON EC2 to run the code</a:t>
          </a:r>
          <a:r>
            <a:rPr lang="en-US" sz="1200" kern="1200" dirty="0"/>
            <a:t>. </a:t>
          </a:r>
        </a:p>
      </dsp:txBody>
      <dsp:txXfrm>
        <a:off x="6472800" y="2291116"/>
        <a:ext cx="1800000" cy="877500"/>
      </dsp:txXfrm>
    </dsp:sp>
    <dsp:sp modelId="{34E037C6-975F-41EF-9F0A-C6452444EEBF}">
      <dsp:nvSpPr>
        <dsp:cNvPr id="0" name=""/>
        <dsp:cNvSpPr/>
      </dsp:nvSpPr>
      <dsp:spPr>
        <a:xfrm>
          <a:off x="9082800" y="118272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56AB0-8713-42AC-8B6A-D333EF77418F}">
      <dsp:nvSpPr>
        <dsp:cNvPr id="0" name=""/>
        <dsp:cNvSpPr/>
      </dsp:nvSpPr>
      <dsp:spPr>
        <a:xfrm>
          <a:off x="8587800" y="2291116"/>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Presenting the final output </a:t>
          </a:r>
        </a:p>
      </dsp:txBody>
      <dsp:txXfrm>
        <a:off x="8587800" y="2291116"/>
        <a:ext cx="1800000" cy="8775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30FE5-5AF4-40B2-AD18-2541D79F5070}" type="datetimeFigureOut">
              <a:rPr lang="en-US" smtClean="0"/>
              <a:pPr/>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621CD-F5B5-4982-8236-A2077DBF8915}" type="slidenum">
              <a:rPr lang="en-US" smtClean="0"/>
              <a:pPr/>
              <a:t>‹#›</a:t>
            </a:fld>
            <a:endParaRPr lang="en-US"/>
          </a:p>
        </p:txBody>
      </p:sp>
    </p:spTree>
    <p:extLst>
      <p:ext uri="{BB962C8B-B14F-4D97-AF65-F5344CB8AC3E}">
        <p14:creationId xmlns="" xmlns:p14="http://schemas.microsoft.com/office/powerpoint/2010/main" val="244819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2621CD-F5B5-4982-8236-A2077DBF8915}" type="slidenum">
              <a:rPr lang="en-US" smtClean="0"/>
              <a:pPr/>
              <a:t>10</a:t>
            </a:fld>
            <a:endParaRPr lang="en-US"/>
          </a:p>
        </p:txBody>
      </p:sp>
    </p:spTree>
    <p:extLst>
      <p:ext uri="{BB962C8B-B14F-4D97-AF65-F5344CB8AC3E}">
        <p14:creationId xmlns="" xmlns:p14="http://schemas.microsoft.com/office/powerpoint/2010/main" val="96427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2621CD-F5B5-4982-8236-A2077DBF8915}" type="slidenum">
              <a:rPr lang="en-US" smtClean="0"/>
              <a:pPr/>
              <a:t>12</a:t>
            </a:fld>
            <a:endParaRPr lang="en-US"/>
          </a:p>
        </p:txBody>
      </p:sp>
    </p:spTree>
    <p:extLst>
      <p:ext uri="{BB962C8B-B14F-4D97-AF65-F5344CB8AC3E}">
        <p14:creationId xmlns="" xmlns:p14="http://schemas.microsoft.com/office/powerpoint/2010/main" val="95204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226373-7A4F-8647-DF22-06FDA7235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F2157F2B-F4D6-2929-EA78-7E6B4B9B7B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8B83880-CDF4-7965-7929-1FE112BA5572}"/>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0843821C-CD0A-6EE1-DD2D-F7579D83CF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8781EAC-4BA9-835A-DD14-BEA387B05F12}"/>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1990424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17EA17-EED9-D6F8-C8BD-1C768C0768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F497A62-7AC0-77FC-1855-F2371A2DBF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F3C6025-68E7-F000-F9FC-B1E62942A8D9}"/>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52C26C4F-D500-0AD9-9EBF-0EFAE921C6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E49A5BF8-15E8-FEF2-FDAD-68FED45701FB}"/>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1032701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5F199CC-9329-3502-BF0C-D1A2244596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D7F9E9E-85FD-B1A1-90B6-9A8618147D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3C77243-B90C-D5B5-17ED-493AAD26E345}"/>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0814B07C-A67F-A628-6F35-623B90EAC8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E0F592A5-B16B-772A-C917-1BEDD1A42BFD}"/>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343160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38F548-823F-30B1-5221-C770A03AA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DD74854-138C-C9E6-BFD2-28328244F4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FBBBE39-18EE-3021-B495-9AFDD6ED0245}"/>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8B613EED-309C-BAA3-A0EE-99B9626E1B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D8A532F-03B7-1A2B-D993-DDD2F81D8B70}"/>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199797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415FB3-D520-0CDB-78DD-A30978E91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9FF38F3-FFC2-CB80-A332-A9D7AC28A6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FABA8B2-CCBE-438C-7B3E-3C457D1FED66}"/>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E594908F-47B4-152D-714C-3ACDD76BFE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AA8812DF-6178-7C9B-3790-67EA838B1A48}"/>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321651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076EF8-89EB-2B49-DB16-7DB57DE271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D1B9CD5-DED2-A190-8550-A2F469CD3C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781AC9-A16B-0C9D-464E-0A9C7F8FC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8C49F73-3C00-AD65-0EE4-8FA8C635FC56}"/>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6" name="Footer Placeholder 5">
            <a:extLst>
              <a:ext uri="{FF2B5EF4-FFF2-40B4-BE49-F238E27FC236}">
                <a16:creationId xmlns="" xmlns:a16="http://schemas.microsoft.com/office/drawing/2014/main" id="{055A09FD-4534-11BB-71B7-CA2EB94650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6651D250-907C-A32F-4B82-AF80921FAF73}"/>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156037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F9790D-724E-C05D-0D50-583A0D2251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F26F899-B1A8-BAEA-C379-3588E612D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B0A3372F-A10B-9148-ED48-F4EB42A4D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31BED27-6C32-F525-5A30-D9D5F084D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66A7A02-32A1-E743-06E8-895A4B0E5D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B9D4A7D-E1B2-FD5D-436F-B71040405082}"/>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8" name="Footer Placeholder 7">
            <a:extLst>
              <a:ext uri="{FF2B5EF4-FFF2-40B4-BE49-F238E27FC236}">
                <a16:creationId xmlns="" xmlns:a16="http://schemas.microsoft.com/office/drawing/2014/main" id="{126F20D7-3CC2-B6AB-92D2-851BCD9CBA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49F319CF-6A2A-BFD2-FC22-E0BC7070396A}"/>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99850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9716A6-134A-49DB-866E-1673E1941F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08AC56F-FE6E-6308-2CF9-F1FB7321165E}"/>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4" name="Footer Placeholder 3">
            <a:extLst>
              <a:ext uri="{FF2B5EF4-FFF2-40B4-BE49-F238E27FC236}">
                <a16:creationId xmlns="" xmlns:a16="http://schemas.microsoft.com/office/drawing/2014/main" id="{7207895E-63CB-B120-44B2-A208D46393B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58C5D1AE-40D6-D987-ED69-9DE20E2BB4B7}"/>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353860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ECA3D24-7220-20BD-2605-85F72E456D37}"/>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3" name="Footer Placeholder 2">
            <a:extLst>
              <a:ext uri="{FF2B5EF4-FFF2-40B4-BE49-F238E27FC236}">
                <a16:creationId xmlns="" xmlns:a16="http://schemas.microsoft.com/office/drawing/2014/main" id="{EE846B0C-F942-E5E2-06C2-79428DEBD46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6E57BCD9-881D-88D3-9ADA-920344D8E400}"/>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311034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3BD003-C09D-5F5A-523F-632594FB0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3645B05-BCD5-F5D1-3E61-695F701828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0F99D7F-416B-2092-1AF1-2057B06EB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C92644C-F733-4C9C-BD45-8C4CE83E487F}"/>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6" name="Footer Placeholder 5">
            <a:extLst>
              <a:ext uri="{FF2B5EF4-FFF2-40B4-BE49-F238E27FC236}">
                <a16:creationId xmlns="" xmlns:a16="http://schemas.microsoft.com/office/drawing/2014/main" id="{9232AC33-1E6A-8C9B-F300-C83BA1E767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30D96193-0701-9B60-6681-A8B296B24403}"/>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67440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E4FCE3-2521-DA43-37D6-7670BC2D01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2F23B34-CEDF-0430-73D9-32078478C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C422F7F8-F45C-CF06-7064-CAD1C5491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D6718A0-B1A5-F445-1004-52B97969CC3D}"/>
              </a:ext>
            </a:extLst>
          </p:cNvPr>
          <p:cNvSpPr>
            <a:spLocks noGrp="1"/>
          </p:cNvSpPr>
          <p:nvPr>
            <p:ph type="dt" sz="half" idx="10"/>
          </p:nvPr>
        </p:nvSpPr>
        <p:spPr/>
        <p:txBody>
          <a:bodyPr/>
          <a:lstStyle/>
          <a:p>
            <a:fld id="{98AFC041-EB52-49DA-A194-6092605ED09D}" type="datetimeFigureOut">
              <a:rPr lang="en-US" smtClean="0"/>
              <a:pPr/>
              <a:t>11/30/2023</a:t>
            </a:fld>
            <a:endParaRPr lang="en-US" dirty="0"/>
          </a:p>
        </p:txBody>
      </p:sp>
      <p:sp>
        <p:nvSpPr>
          <p:cNvPr id="6" name="Footer Placeholder 5">
            <a:extLst>
              <a:ext uri="{FF2B5EF4-FFF2-40B4-BE49-F238E27FC236}">
                <a16:creationId xmlns="" xmlns:a16="http://schemas.microsoft.com/office/drawing/2014/main" id="{2B3D9A52-CAA7-83E7-6057-024E4990C7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36FD475-E1CC-A092-82AA-FC45447242FF}"/>
              </a:ext>
            </a:extLst>
          </p:cNvPr>
          <p:cNvSpPr>
            <a:spLocks noGrp="1"/>
          </p:cNvSpPr>
          <p:nvPr>
            <p:ph type="sldNum" sz="quarter" idx="12"/>
          </p:nvPr>
        </p:nvSpPr>
        <p:spPr/>
        <p:txBody>
          <a:body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257560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5444C48-ABDF-0C87-885E-60ED48AED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2ED8A4FF-7682-B77A-4A0D-ED4EF80B79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81238E-E7BC-9A23-5EE0-8215E484C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FC041-EB52-49DA-A194-6092605ED09D}" type="datetimeFigureOut">
              <a:rPr lang="en-US" smtClean="0"/>
              <a:pPr/>
              <a:t>11/30/2023</a:t>
            </a:fld>
            <a:endParaRPr lang="en-US" dirty="0"/>
          </a:p>
        </p:txBody>
      </p:sp>
      <p:sp>
        <p:nvSpPr>
          <p:cNvPr id="5" name="Footer Placeholder 4">
            <a:extLst>
              <a:ext uri="{FF2B5EF4-FFF2-40B4-BE49-F238E27FC236}">
                <a16:creationId xmlns="" xmlns:a16="http://schemas.microsoft.com/office/drawing/2014/main" id="{318F4FB1-5913-5C9F-5008-B418B7199B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3727A662-B22F-139F-C991-2CF5E65E4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4C429-7D62-4FC8-AB5C-464557A4FD2A}" type="slidenum">
              <a:rPr lang="en-US" smtClean="0"/>
              <a:pPr/>
              <a:t>‹#›</a:t>
            </a:fld>
            <a:endParaRPr lang="en-US" dirty="0"/>
          </a:p>
        </p:txBody>
      </p:sp>
    </p:spTree>
    <p:extLst>
      <p:ext uri="{BB962C8B-B14F-4D97-AF65-F5344CB8AC3E}">
        <p14:creationId xmlns="" xmlns:p14="http://schemas.microsoft.com/office/powerpoint/2010/main" val="1251503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sciencedirect.com/science/article/pii/S266667582100101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 xmlns:a16="http://schemas.microsoft.com/office/drawing/2014/main" id="{12609869-9E80-471B-A487-A53288E0E7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55501B5-1754-3CA8-2D17-F67EE788D24C}"/>
              </a:ext>
            </a:extLst>
          </p:cNvPr>
          <p:cNvSpPr>
            <a:spLocks noGrp="1"/>
          </p:cNvSpPr>
          <p:nvPr>
            <p:ph type="ctrTitle"/>
          </p:nvPr>
        </p:nvSpPr>
        <p:spPr>
          <a:xfrm>
            <a:off x="1073006" y="381462"/>
            <a:ext cx="5323715" cy="1642970"/>
          </a:xfrm>
        </p:spPr>
        <p:txBody>
          <a:bodyPr vert="horz" lIns="91440" tIns="45720" rIns="91440" bIns="45720" rtlCol="0" anchor="b">
            <a:normAutofit/>
          </a:bodyPr>
          <a:lstStyle/>
          <a:p>
            <a:pPr algn="l"/>
            <a:r>
              <a:rPr lang="en-US" sz="4000" kern="1200" dirty="0" smtClean="0">
                <a:solidFill>
                  <a:schemeClr val="tx1"/>
                </a:solidFill>
                <a:latin typeface="Times New Roman" panose="02020603050405020304" pitchFamily="18" charset="0"/>
                <a:cs typeface="Times New Roman" panose="02020603050405020304" pitchFamily="18" charset="0"/>
              </a:rPr>
              <a:t>Fraud Detection in Financial Transactions </a:t>
            </a:r>
            <a:endParaRPr lang="en-US" sz="4000" kern="1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732D59F0-DE8A-010D-0372-1FD12653082C}"/>
              </a:ext>
            </a:extLst>
          </p:cNvPr>
          <p:cNvSpPr>
            <a:spLocks noGrp="1"/>
          </p:cNvSpPr>
          <p:nvPr>
            <p:ph type="subTitle" idx="1"/>
          </p:nvPr>
        </p:nvSpPr>
        <p:spPr>
          <a:xfrm>
            <a:off x="1144923" y="2405894"/>
            <a:ext cx="5315189" cy="3875163"/>
          </a:xfrm>
        </p:spPr>
        <p:txBody>
          <a:bodyPr vert="horz" lIns="91440" tIns="45720" rIns="91440" bIns="45720" rtlCol="0" anchor="t">
            <a:normAutofit/>
          </a:bodyPr>
          <a:lstStyle/>
          <a:p>
            <a:pPr algn="l"/>
            <a:endParaRPr lang="en-US" sz="2000" b="1" dirty="0">
              <a:effectLst/>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r>
              <a:rPr lang="en-US" sz="2000" b="1" smtClean="0">
                <a:effectLst/>
                <a:latin typeface="Times New Roman" panose="02020603050405020304" pitchFamily="18" charset="0"/>
                <a:cs typeface="Times New Roman" panose="02020603050405020304" pitchFamily="18" charset="0"/>
              </a:rPr>
              <a:t>Group -26</a:t>
            </a:r>
            <a:endParaRPr lang="en-US" sz="2000" b="1" dirty="0">
              <a:effectLst/>
              <a:latin typeface="Times New Roman" panose="02020603050405020304" pitchFamily="18" charset="0"/>
              <a:cs typeface="Times New Roman" panose="02020603050405020304" pitchFamily="18" charset="0"/>
            </a:endParaRPr>
          </a:p>
          <a:p>
            <a:pPr algn="l"/>
            <a:r>
              <a:rPr lang="en-US" sz="2000" b="1" dirty="0">
                <a:effectLst/>
                <a:latin typeface="Times New Roman" panose="02020603050405020304" pitchFamily="18" charset="0"/>
                <a:cs typeface="Times New Roman" panose="02020603050405020304" pitchFamily="18" charset="0"/>
              </a:rPr>
              <a:t>Team members </a:t>
            </a:r>
            <a:endParaRPr lang="en-US" sz="20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Hari Krishna Sai </a:t>
            </a:r>
            <a:r>
              <a:rPr lang="en-US" sz="2000" dirty="0" err="1">
                <a:effectLst/>
                <a:latin typeface="Times New Roman" panose="02020603050405020304" pitchFamily="18" charset="0"/>
                <a:cs typeface="Times New Roman" panose="02020603050405020304" pitchFamily="18" charset="0"/>
              </a:rPr>
              <a:t>Rachuri</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Vivek </a:t>
            </a:r>
            <a:r>
              <a:rPr lang="en-US" sz="2000" dirty="0" err="1">
                <a:effectLst/>
                <a:latin typeface="Times New Roman" panose="02020603050405020304" pitchFamily="18" charset="0"/>
                <a:cs typeface="Times New Roman" panose="02020603050405020304" pitchFamily="18" charset="0"/>
              </a:rPr>
              <a:t>Nelluri</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Sathwika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Karingu</a:t>
            </a:r>
            <a:r>
              <a:rPr lang="en-US"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Krishna Anuhya Regalla</a:t>
            </a:r>
            <a:endParaRPr lang="en-US" sz="2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 xmlns:a16="http://schemas.microsoft.com/office/drawing/2014/main" id="{7004738A-9D34-43E8-97D2-CA0EED4F8B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 xmlns:a16="http://schemas.microsoft.com/office/drawing/2014/main" id="{B8B8D07F-F13E-443E-BA68-2D26672D76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 xmlns:a16="http://schemas.microsoft.com/office/drawing/2014/main" id="{2813A4FA-24A5-41ED-A534-3807D1B2F3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 xmlns:a16="http://schemas.microsoft.com/office/drawing/2014/main" id="{C3944F27-CA70-4E84-A51A-E6BF895589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Laptop Secure">
            <a:extLst>
              <a:ext uri="{FF2B5EF4-FFF2-40B4-BE49-F238E27FC236}">
                <a16:creationId xmlns="" xmlns:a16="http://schemas.microsoft.com/office/drawing/2014/main" id="{B1C3B016-91ED-F97E-D561-4B611B72910B}"/>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 xmlns:p14="http://schemas.microsoft.com/office/powerpoint/2010/main" val="2205595335"/>
      </p:ext>
    </p:extLst>
  </p:cSld>
  <p:clrMapOvr>
    <a:masterClrMapping/>
  </p:clrMapOvr>
  <mc:AlternateContent xmlns:mc="http://schemas.openxmlformats.org/markup-compatibility/2006">
    <mc:Choice xmlns="" xmlns:p14="http://schemas.microsoft.com/office/powerpoint/2010/main" Requires="p14">
      <p:transition spd="slow" p14:dur="2000" advTm="2744"/>
    </mc:Choice>
    <mc:Fallback>
      <p:transition spd="slow" advTm="274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7FA446F5-35AC-27E6-3FC4-E85B354D79F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Data Visualization through Python </a:t>
            </a:r>
          </a:p>
        </p:txBody>
      </p:sp>
      <p:pic>
        <p:nvPicPr>
          <p:cNvPr id="5" name="Content Placeholder 4">
            <a:extLst>
              <a:ext uri="{FF2B5EF4-FFF2-40B4-BE49-F238E27FC236}">
                <a16:creationId xmlns="" xmlns:a16="http://schemas.microsoft.com/office/drawing/2014/main" id="{FAF99D80-09DB-09FF-55EF-DCA949098178}"/>
              </a:ext>
            </a:extLst>
          </p:cNvPr>
          <p:cNvPicPr>
            <a:picLocks noGrp="1" noChangeAspect="1"/>
          </p:cNvPicPr>
          <p:nvPr>
            <p:ph idx="1"/>
          </p:nvPr>
        </p:nvPicPr>
        <p:blipFill>
          <a:blip r:embed="rId3"/>
          <a:stretch>
            <a:fillRect/>
          </a:stretch>
        </p:blipFill>
        <p:spPr>
          <a:xfrm>
            <a:off x="4502428" y="574829"/>
            <a:ext cx="7225748" cy="5708341"/>
          </a:xfrm>
          <a:prstGeom prst="rect">
            <a:avLst/>
          </a:prstGeom>
        </p:spPr>
      </p:pic>
    </p:spTree>
    <p:extLst>
      <p:ext uri="{BB962C8B-B14F-4D97-AF65-F5344CB8AC3E}">
        <p14:creationId xmlns="" xmlns:p14="http://schemas.microsoft.com/office/powerpoint/2010/main" val="284584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96D588B2-BA00-020E-C901-74B9028F1ED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Correlation matrix towards “is Fraud” Variable </a:t>
            </a:r>
          </a:p>
        </p:txBody>
      </p:sp>
      <p:pic>
        <p:nvPicPr>
          <p:cNvPr id="5" name="Content Placeholder 4" descr="A screenshot of a computer screen&#10;&#10;Description automatically generated">
            <a:extLst>
              <a:ext uri="{FF2B5EF4-FFF2-40B4-BE49-F238E27FC236}">
                <a16:creationId xmlns="" xmlns:a16="http://schemas.microsoft.com/office/drawing/2014/main" id="{56D25CDC-B71B-0922-35E6-31BC7208DE30}"/>
              </a:ext>
            </a:extLst>
          </p:cNvPr>
          <p:cNvPicPr>
            <a:picLocks noGrp="1" noChangeAspect="1"/>
          </p:cNvPicPr>
          <p:nvPr>
            <p:ph idx="1"/>
          </p:nvPr>
        </p:nvPicPr>
        <p:blipFill>
          <a:blip r:embed="rId2"/>
          <a:stretch>
            <a:fillRect/>
          </a:stretch>
        </p:blipFill>
        <p:spPr>
          <a:xfrm>
            <a:off x="5069758" y="467208"/>
            <a:ext cx="6091088" cy="5923584"/>
          </a:xfrm>
          <a:prstGeom prst="rect">
            <a:avLst/>
          </a:prstGeom>
        </p:spPr>
      </p:pic>
    </p:spTree>
    <p:extLst>
      <p:ext uri="{BB962C8B-B14F-4D97-AF65-F5344CB8AC3E}">
        <p14:creationId xmlns="" xmlns:p14="http://schemas.microsoft.com/office/powerpoint/2010/main" val="163784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6D6ED4-3540-D910-4B6F-894CB0BD57FC}"/>
              </a:ext>
            </a:extLst>
          </p:cNvPr>
          <p:cNvSpPr>
            <a:spLocks noGrp="1"/>
          </p:cNvSpPr>
          <p:nvPr>
            <p:ph type="title"/>
          </p:nvPr>
        </p:nvSpPr>
        <p:spPr>
          <a:xfrm>
            <a:off x="870857" y="180068"/>
            <a:ext cx="10515600" cy="1325563"/>
          </a:xfrm>
        </p:spPr>
        <p:txBody>
          <a:bodyPr/>
          <a:lstStyle/>
          <a:p>
            <a:r>
              <a:rPr lang="en-US" dirty="0">
                <a:latin typeface="Times New Roman" panose="02020603050405020304" pitchFamily="18" charset="0"/>
                <a:cs typeface="Times New Roman" panose="02020603050405020304" pitchFamily="18" charset="0"/>
              </a:rPr>
              <a:t>Data Pre- Processing using Hive </a:t>
            </a:r>
          </a:p>
        </p:txBody>
      </p:sp>
      <p:sp>
        <p:nvSpPr>
          <p:cNvPr id="3" name="Content Placeholder 2">
            <a:extLst>
              <a:ext uri="{FF2B5EF4-FFF2-40B4-BE49-F238E27FC236}">
                <a16:creationId xmlns="" xmlns:a16="http://schemas.microsoft.com/office/drawing/2014/main" id="{F001DAB7-FC59-A9C6-0842-9E7B861D27FD}"/>
              </a:ext>
            </a:extLst>
          </p:cNvPr>
          <p:cNvSpPr>
            <a:spLocks noGrp="1"/>
          </p:cNvSpPr>
          <p:nvPr>
            <p:ph idx="1"/>
          </p:nvPr>
        </p:nvSpPr>
        <p:spPr>
          <a:xfrm>
            <a:off x="838200" y="1284514"/>
            <a:ext cx="10515600" cy="4892449"/>
          </a:xfrm>
        </p:spPr>
        <p:txBody>
          <a:bodyPr/>
          <a:lstStyle/>
          <a:p>
            <a:pPr>
              <a:lnSpc>
                <a:spcPct val="150000"/>
              </a:lnSpc>
            </a:pPr>
            <a:r>
              <a:rPr lang="en-US" dirty="0">
                <a:latin typeface="Times New Roman" panose="02020603050405020304" pitchFamily="18" charset="0"/>
                <a:cs typeface="Times New Roman" panose="02020603050405020304" pitchFamily="18" charset="0"/>
              </a:rPr>
              <a:t>Setup Hive in the Cloudera Platform and create a empty table with the schema as it is present in the csv file</a:t>
            </a:r>
            <a:r>
              <a:rPr lang="en-US" dirty="0"/>
              <a:t>. </a:t>
            </a:r>
            <a:br>
              <a:rPr lang="en-US" dirty="0"/>
            </a:br>
            <a:r>
              <a:rPr lang="en-US" dirty="0"/>
              <a:t/>
            </a:r>
            <a:br>
              <a:rPr lang="en-US" dirty="0"/>
            </a:br>
            <a:endParaRPr lang="en-US" dirty="0"/>
          </a:p>
        </p:txBody>
      </p:sp>
      <p:pic>
        <p:nvPicPr>
          <p:cNvPr id="6" name="Picture 5">
            <a:extLst>
              <a:ext uri="{FF2B5EF4-FFF2-40B4-BE49-F238E27FC236}">
                <a16:creationId xmlns="" xmlns:a16="http://schemas.microsoft.com/office/drawing/2014/main" id="{BA1BA030-E7F5-9022-8528-2837090A38A0}"/>
              </a:ext>
            </a:extLst>
          </p:cNvPr>
          <p:cNvPicPr>
            <a:picLocks noChangeAspect="1" noChangeArrowheads="1"/>
          </p:cNvPicPr>
          <p:nvPr/>
        </p:nvPicPr>
        <p:blipFill>
          <a:blip r:embed="rId3"/>
          <a:srcRect/>
          <a:stretch>
            <a:fillRect/>
          </a:stretch>
        </p:blipFill>
        <p:spPr>
          <a:xfrm>
            <a:off x="2391454" y="2805705"/>
            <a:ext cx="6886575" cy="3872227"/>
          </a:xfrm>
          <a:prstGeom prst="rect">
            <a:avLst/>
          </a:prstGeom>
          <a:noFill/>
          <a:ln w="9525">
            <a:noFill/>
            <a:miter lim="800000"/>
            <a:headEnd/>
            <a:tailEnd/>
          </a:ln>
        </p:spPr>
      </p:pic>
    </p:spTree>
    <p:extLst>
      <p:ext uri="{BB962C8B-B14F-4D97-AF65-F5344CB8AC3E}">
        <p14:creationId xmlns="" xmlns:p14="http://schemas.microsoft.com/office/powerpoint/2010/main" val="320968277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C8C8EF-9C9B-EADA-7704-CED51B551F21}"/>
              </a:ext>
            </a:extLst>
          </p:cNvPr>
          <p:cNvSpPr>
            <a:spLocks noGrp="1"/>
          </p:cNvSpPr>
          <p:nvPr>
            <p:ph type="title"/>
          </p:nvPr>
        </p:nvSpPr>
        <p:spPr/>
        <p:txBody>
          <a:bodyPr/>
          <a:lstStyle/>
          <a:p>
            <a:pPr algn="ctr"/>
            <a:r>
              <a:rPr lang="en-US" dirty="0"/>
              <a:t>Performing the Following SQL Queries </a:t>
            </a:r>
          </a:p>
        </p:txBody>
      </p:sp>
      <p:sp>
        <p:nvSpPr>
          <p:cNvPr id="6" name="Content Placeholder 5">
            <a:extLst>
              <a:ext uri="{FF2B5EF4-FFF2-40B4-BE49-F238E27FC236}">
                <a16:creationId xmlns="" xmlns:a16="http://schemas.microsoft.com/office/drawing/2014/main" id="{2F2743F3-CBA2-D62D-39D5-E527D8C033C0}"/>
              </a:ext>
            </a:extLst>
          </p:cNvPr>
          <p:cNvSpPr>
            <a:spLocks noGrp="1"/>
          </p:cNvSpPr>
          <p:nvPr>
            <p:ph idx="1"/>
          </p:nvPr>
        </p:nvSpPr>
        <p:spPr/>
        <p:txBody>
          <a:bodyPr/>
          <a:lstStyle/>
          <a:p>
            <a:pPr>
              <a:lnSpc>
                <a:spcPct val="114000"/>
              </a:lnSpc>
              <a:spcAft>
                <a:spcPts val="1000"/>
              </a:spcAft>
            </a:pPr>
            <a:r>
              <a:rPr lang="en-US" sz="1800" dirty="0">
                <a:effectLst/>
                <a:latin typeface="Calibri" panose="020F0502020204030204" pitchFamily="34" charset="0"/>
                <a:cs typeface="Times New Roman" panose="02020603050405020304" pitchFamily="18" charset="0"/>
              </a:rPr>
              <a:t>This query calculates the average transaction amount for each transaction type. - 1st question</a:t>
            </a:r>
          </a:p>
          <a:p>
            <a:pPr>
              <a:lnSpc>
                <a:spcPct val="114000"/>
              </a:lnSpc>
              <a:spcAft>
                <a:spcPts val="1000"/>
              </a:spcAft>
            </a:pPr>
            <a:r>
              <a:rPr lang="en-US" sz="1800" dirty="0">
                <a:effectLst/>
                <a:latin typeface="Calibri" panose="020F0502020204030204" pitchFamily="34" charset="0"/>
                <a:cs typeface="Times New Roman" panose="02020603050405020304" pitchFamily="18" charset="0"/>
              </a:rPr>
              <a:t>Money laundering transactions may involve multiple transfers with small amounts. You can identify such patterns by grouping transactions by nameOrig and calculating the total number of outgoing transactions and the total amount transferred for each account</a:t>
            </a:r>
          </a:p>
          <a:p>
            <a:pPr>
              <a:lnSpc>
                <a:spcPct val="114000"/>
              </a:lnSpc>
              <a:spcAft>
                <a:spcPts val="1000"/>
              </a:spcAft>
            </a:pPr>
            <a:r>
              <a:rPr lang="en-US" sz="1800" dirty="0">
                <a:effectLst/>
                <a:latin typeface="Calibri" panose="020F0502020204030204" pitchFamily="34" charset="0"/>
                <a:cs typeface="Times New Roman" panose="02020603050405020304" pitchFamily="18" charset="0"/>
              </a:rPr>
              <a:t>Based on your fraud detection criteria, you can flag transactions that meet certain conditions as potentially fraudulent. For example, transactions where isFraud is not flagged but the amount is significantly higher than average.</a:t>
            </a:r>
          </a:p>
        </p:txBody>
      </p:sp>
    </p:spTree>
    <p:extLst>
      <p:ext uri="{BB962C8B-B14F-4D97-AF65-F5344CB8AC3E}">
        <p14:creationId xmlns="" xmlns:p14="http://schemas.microsoft.com/office/powerpoint/2010/main" val="126944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2DC0A-7AA4-8AED-784F-5188C216D593}"/>
              </a:ext>
            </a:extLst>
          </p:cNvPr>
          <p:cNvSpPr>
            <a:spLocks noGrp="1"/>
          </p:cNvSpPr>
          <p:nvPr>
            <p:ph type="title"/>
          </p:nvPr>
        </p:nvSpPr>
        <p:spPr/>
        <p:txBody>
          <a:bodyPr/>
          <a:lstStyle/>
          <a:p>
            <a:pPr algn="ctr"/>
            <a:r>
              <a:rPr lang="en-US" dirty="0"/>
              <a:t>The following are the outputs of the given SQL Queries </a:t>
            </a:r>
          </a:p>
        </p:txBody>
      </p:sp>
      <p:pic>
        <p:nvPicPr>
          <p:cNvPr id="4" name="Content Placeholder 3">
            <a:extLst>
              <a:ext uri="{FF2B5EF4-FFF2-40B4-BE49-F238E27FC236}">
                <a16:creationId xmlns="" xmlns:a16="http://schemas.microsoft.com/office/drawing/2014/main" id="{96D0DA7A-9962-5F18-C140-0E0B6BB90AFD}"/>
              </a:ext>
            </a:extLst>
          </p:cNvPr>
          <p:cNvPicPr>
            <a:picLocks noGrp="1" noChangeAspect="1" noChangeArrowheads="1"/>
          </p:cNvPicPr>
          <p:nvPr>
            <p:ph idx="1"/>
          </p:nvPr>
        </p:nvPicPr>
        <p:blipFill>
          <a:blip r:embed="rId2"/>
          <a:srcRect/>
          <a:stretch>
            <a:fillRect/>
          </a:stretch>
        </p:blipFill>
        <p:spPr>
          <a:xfrm>
            <a:off x="2356884" y="1765333"/>
            <a:ext cx="7739489" cy="4351338"/>
          </a:xfrm>
          <a:prstGeom prst="rect">
            <a:avLst/>
          </a:prstGeom>
          <a:noFill/>
          <a:ln w="9525">
            <a:noFill/>
            <a:miter lim="800000"/>
            <a:headEnd/>
            <a:tailEnd/>
          </a:ln>
        </p:spPr>
      </p:pic>
    </p:spTree>
    <p:extLst>
      <p:ext uri="{BB962C8B-B14F-4D97-AF65-F5344CB8AC3E}">
        <p14:creationId xmlns="" xmlns:p14="http://schemas.microsoft.com/office/powerpoint/2010/main" val="76979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1AAE35DF-7B53-3DE7-F71D-B798F8E87874}"/>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4000" kern="1200" dirty="0">
                <a:solidFill>
                  <a:srgbClr val="FFFFFF"/>
                </a:solidFill>
                <a:latin typeface="Times New Roman" panose="02020603050405020304" pitchFamily="18" charset="0"/>
                <a:cs typeface="Times New Roman" panose="02020603050405020304" pitchFamily="18" charset="0"/>
              </a:rPr>
              <a:t>Output-02</a:t>
            </a:r>
          </a:p>
        </p:txBody>
      </p:sp>
      <p:pic>
        <p:nvPicPr>
          <p:cNvPr id="4" name="Content Placeholder 3">
            <a:extLst>
              <a:ext uri="{FF2B5EF4-FFF2-40B4-BE49-F238E27FC236}">
                <a16:creationId xmlns="" xmlns:a16="http://schemas.microsoft.com/office/drawing/2014/main" id="{56FD9D13-DBD4-2041-9995-9BD2D9E1230D}"/>
              </a:ext>
            </a:extLst>
          </p:cNvPr>
          <p:cNvPicPr>
            <a:picLocks noGrp="1" noChangeAspect="1" noChangeArrowheads="1"/>
          </p:cNvPicPr>
          <p:nvPr>
            <p:ph idx="1"/>
          </p:nvPr>
        </p:nvPicPr>
        <p:blipFill>
          <a:blip r:embed="rId2"/>
          <a:stretch>
            <a:fillRect/>
          </a:stretch>
        </p:blipFill>
        <p:spPr>
          <a:xfrm>
            <a:off x="4502428" y="1396759"/>
            <a:ext cx="7225748" cy="4064482"/>
          </a:xfrm>
          <a:prstGeom prst="rect">
            <a:avLst/>
          </a:prstGeom>
          <a:noFill/>
        </p:spPr>
      </p:pic>
    </p:spTree>
    <p:extLst>
      <p:ext uri="{BB962C8B-B14F-4D97-AF65-F5344CB8AC3E}">
        <p14:creationId xmlns="" xmlns:p14="http://schemas.microsoft.com/office/powerpoint/2010/main" val="424248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96069913-8ADE-4A3D-BC52-AFDF768D3948}"/>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4000" kern="1200" dirty="0">
                <a:solidFill>
                  <a:srgbClr val="FFFFFF"/>
                </a:solidFill>
                <a:latin typeface="Times New Roman" panose="02020603050405020304" pitchFamily="18" charset="0"/>
                <a:cs typeface="Times New Roman" panose="02020603050405020304" pitchFamily="18" charset="0"/>
              </a:rPr>
              <a:t>Output-03</a:t>
            </a:r>
          </a:p>
        </p:txBody>
      </p:sp>
      <p:pic>
        <p:nvPicPr>
          <p:cNvPr id="4" name="Content Placeholder 3">
            <a:extLst>
              <a:ext uri="{FF2B5EF4-FFF2-40B4-BE49-F238E27FC236}">
                <a16:creationId xmlns="" xmlns:a16="http://schemas.microsoft.com/office/drawing/2014/main" id="{ADCBB2E0-FE2B-D123-A201-064FEB89FC86}"/>
              </a:ext>
            </a:extLst>
          </p:cNvPr>
          <p:cNvPicPr>
            <a:picLocks noGrp="1" noChangeAspect="1" noChangeArrowheads="1"/>
          </p:cNvPicPr>
          <p:nvPr>
            <p:ph idx="1"/>
          </p:nvPr>
        </p:nvPicPr>
        <p:blipFill>
          <a:blip r:embed="rId2"/>
          <a:stretch>
            <a:fillRect/>
          </a:stretch>
        </p:blipFill>
        <p:spPr>
          <a:xfrm>
            <a:off x="4502428" y="1396759"/>
            <a:ext cx="7225748" cy="4064482"/>
          </a:xfrm>
          <a:prstGeom prst="rect">
            <a:avLst/>
          </a:prstGeom>
          <a:noFill/>
        </p:spPr>
      </p:pic>
    </p:spTree>
    <p:extLst>
      <p:ext uri="{BB962C8B-B14F-4D97-AF65-F5344CB8AC3E}">
        <p14:creationId xmlns="" xmlns:p14="http://schemas.microsoft.com/office/powerpoint/2010/main" val="866991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D215B8-5059-9EEB-C7CC-D3480A0E5F9D}"/>
              </a:ext>
            </a:extLst>
          </p:cNvPr>
          <p:cNvSpPr>
            <a:spLocks noGrp="1"/>
          </p:cNvSpPr>
          <p:nvPr>
            <p:ph type="title"/>
          </p:nvPr>
        </p:nvSpPr>
        <p:spPr>
          <a:xfrm>
            <a:off x="4654296" y="640080"/>
            <a:ext cx="6894576" cy="3566160"/>
          </a:xfrm>
        </p:spPr>
        <p:txBody>
          <a:bodyPr vert="horz" lIns="91440" tIns="45720" rIns="91440" bIns="45720" rtlCol="0" anchor="b">
            <a:normAutofit/>
          </a:bodyPr>
          <a:lstStyle/>
          <a:p>
            <a:r>
              <a:rPr lang="en-US" sz="6600" dirty="0"/>
              <a:t>Implementation </a:t>
            </a:r>
          </a:p>
        </p:txBody>
      </p:sp>
      <p:pic>
        <p:nvPicPr>
          <p:cNvPr id="35" name="Picture 34" descr="Computer script on a screen">
            <a:extLst>
              <a:ext uri="{FF2B5EF4-FFF2-40B4-BE49-F238E27FC236}">
                <a16:creationId xmlns="" xmlns:a16="http://schemas.microsoft.com/office/drawing/2014/main" id="{164F8A5F-22B2-D4E9-2C9C-A6E30B8A85DE}"/>
              </a:ext>
            </a:extLst>
          </p:cNvPr>
          <p:cNvPicPr>
            <a:picLocks noChangeAspect="1"/>
          </p:cNvPicPr>
          <p:nvPr/>
        </p:nvPicPr>
        <p:blipFill rotWithShape="1">
          <a:blip r:embed="rId2"/>
          <a:srcRect l="10405" r="50177"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41" name="sketchy line">
            <a:extLst>
              <a:ext uri="{FF2B5EF4-FFF2-40B4-BE49-F238E27FC236}">
                <a16:creationId xmlns="" xmlns:a16="http://schemas.microsoft.com/office/drawing/2014/main" id="{82580482-BA80-420A-8A05-C58E97F26B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8066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906F6BF-DE85-9EF9-6B61-82E0D0ABD491}"/>
              </a:ext>
            </a:extLst>
          </p:cNvPr>
          <p:cNvSpPr>
            <a:spLocks noGrp="1"/>
          </p:cNvSpPr>
          <p:nvPr>
            <p:ph type="title"/>
          </p:nvPr>
        </p:nvSpPr>
        <p:spPr>
          <a:xfrm>
            <a:off x="6513788" y="365125"/>
            <a:ext cx="4840010" cy="1807305"/>
          </a:xfrm>
        </p:spPr>
        <p:txBody>
          <a:bodyPr>
            <a:normAutofit/>
          </a:bodyPr>
          <a:lstStyle/>
          <a:p>
            <a:r>
              <a:rPr lang="en-US" dirty="0"/>
              <a:t>Implementation of the Project </a:t>
            </a:r>
          </a:p>
        </p:txBody>
      </p:sp>
      <p:pic>
        <p:nvPicPr>
          <p:cNvPr id="19" name="Picture 18" descr="An electronic circuit board in blue colour">
            <a:extLst>
              <a:ext uri="{FF2B5EF4-FFF2-40B4-BE49-F238E27FC236}">
                <a16:creationId xmlns="" xmlns:a16="http://schemas.microsoft.com/office/drawing/2014/main" id="{F5336E8F-B236-9E61-646D-B5D180C8030C}"/>
              </a:ext>
            </a:extLst>
          </p:cNvPr>
          <p:cNvPicPr>
            <a:picLocks noChangeAspect="1"/>
          </p:cNvPicPr>
          <p:nvPr/>
        </p:nvPicPr>
        <p:blipFill rotWithShape="1">
          <a:blip r:embed="rId2"/>
          <a:srcRect l="2294" r="3817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 xmlns:a16="http://schemas.microsoft.com/office/drawing/2014/main" id="{D06DA839-0C86-38B2-DD85-AD7D2CEF96E3}"/>
              </a:ext>
            </a:extLst>
          </p:cNvPr>
          <p:cNvSpPr>
            <a:spLocks noGrp="1"/>
          </p:cNvSpPr>
          <p:nvPr>
            <p:ph idx="1"/>
          </p:nvPr>
        </p:nvSpPr>
        <p:spPr>
          <a:xfrm>
            <a:off x="6513788" y="2333297"/>
            <a:ext cx="4840010" cy="3843666"/>
          </a:xfrm>
        </p:spPr>
        <p:txBody>
          <a:bodyPr>
            <a:normAutofit/>
          </a:bodyPr>
          <a:lstStyle/>
          <a:p>
            <a:r>
              <a:rPr lang="en-US" sz="1700" dirty="0"/>
              <a:t>We need to run our Spark code using EMR cluster on EC2 instance. </a:t>
            </a:r>
          </a:p>
          <a:p>
            <a:r>
              <a:rPr lang="en-US" sz="1700" dirty="0"/>
              <a:t>First we need to create a cluster on EMR and launch the cluster using the EC2 instance which was created </a:t>
            </a:r>
          </a:p>
          <a:p>
            <a:r>
              <a:rPr lang="en-US" sz="1700" dirty="0"/>
              <a:t>We need to make sure to check with the security groups and change the in bound rules. Along with that we need to check with the security groups </a:t>
            </a:r>
          </a:p>
          <a:p>
            <a:r>
              <a:rPr lang="en-US" sz="1700" dirty="0"/>
              <a:t>Create IAM role to give access to the specific roles. </a:t>
            </a:r>
          </a:p>
          <a:p>
            <a:r>
              <a:rPr lang="en-US" sz="1700" dirty="0"/>
              <a:t>Then it would take a couple of minutes to get started with cluster creation </a:t>
            </a:r>
          </a:p>
          <a:p>
            <a:endParaRPr lang="en-US" sz="1700" dirty="0"/>
          </a:p>
        </p:txBody>
      </p:sp>
    </p:spTree>
    <p:extLst>
      <p:ext uri="{BB962C8B-B14F-4D97-AF65-F5344CB8AC3E}">
        <p14:creationId xmlns="" xmlns:p14="http://schemas.microsoft.com/office/powerpoint/2010/main" val="280797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4B3B4EC6-A0E1-8E31-2BF4-2EDD065DFE4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Cluster Creation </a:t>
            </a:r>
          </a:p>
        </p:txBody>
      </p:sp>
      <p:pic>
        <p:nvPicPr>
          <p:cNvPr id="6" name="Content Placeholder 5">
            <a:extLst>
              <a:ext uri="{FF2B5EF4-FFF2-40B4-BE49-F238E27FC236}">
                <a16:creationId xmlns="" xmlns:a16="http://schemas.microsoft.com/office/drawing/2014/main" id="{EF515FE7-F708-B43D-E171-053C53E8FFC9}"/>
              </a:ext>
            </a:extLst>
          </p:cNvPr>
          <p:cNvPicPr>
            <a:picLocks noGrp="1" noChangeAspect="1"/>
          </p:cNvPicPr>
          <p:nvPr>
            <p:ph idx="1"/>
          </p:nvPr>
        </p:nvPicPr>
        <p:blipFill>
          <a:blip r:embed="rId2"/>
          <a:srcRect/>
          <a:stretch>
            <a:fillRect/>
          </a:stretch>
        </p:blipFill>
        <p:spPr bwMode="auto">
          <a:xfrm>
            <a:off x="4346678" y="1358900"/>
            <a:ext cx="7769122" cy="4351338"/>
          </a:xfrm>
          <a:prstGeom prst="rect">
            <a:avLst/>
          </a:prstGeom>
          <a:noFill/>
          <a:ln w="9525">
            <a:noFill/>
            <a:miter lim="800000"/>
            <a:headEnd/>
            <a:tailEnd/>
          </a:ln>
        </p:spPr>
      </p:pic>
    </p:spTree>
    <p:extLst>
      <p:ext uri="{BB962C8B-B14F-4D97-AF65-F5344CB8AC3E}">
        <p14:creationId xmlns="" xmlns:p14="http://schemas.microsoft.com/office/powerpoint/2010/main" val="352650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45D37F4E-DDB4-456B-97E0-9937730A03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EA4598-2C31-11CD-6947-25819378718B}"/>
              </a:ext>
            </a:extLst>
          </p:cNvPr>
          <p:cNvSpPr>
            <a:spLocks noGrp="1"/>
          </p:cNvSpPr>
          <p:nvPr>
            <p:ph type="title"/>
          </p:nvPr>
        </p:nvSpPr>
        <p:spPr>
          <a:xfrm>
            <a:off x="572493" y="238539"/>
            <a:ext cx="11018520" cy="1434415"/>
          </a:xfrm>
        </p:spPr>
        <p:txBody>
          <a:bodyPr anchor="b">
            <a:normAutofit/>
          </a:bodyPr>
          <a:lstStyle/>
          <a:p>
            <a:r>
              <a:rPr lang="en-US" sz="5400" dirty="0"/>
              <a:t>Related work with linked references</a:t>
            </a:r>
          </a:p>
        </p:txBody>
      </p:sp>
      <p:sp>
        <p:nvSpPr>
          <p:cNvPr id="28" name="sketchy line">
            <a:extLst>
              <a:ext uri="{FF2B5EF4-FFF2-40B4-BE49-F238E27FC236}">
                <a16:creationId xmlns="" xmlns:a16="http://schemas.microsoft.com/office/drawing/2014/main" id="{B2DD41CD-8F47-4F56-AD12-4E2FF76969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43B46E16-A150-3652-0856-BD3DAB0547D5}"/>
              </a:ext>
            </a:extLst>
          </p:cNvPr>
          <p:cNvSpPr>
            <a:spLocks noGrp="1"/>
          </p:cNvSpPr>
          <p:nvPr>
            <p:ph idx="1"/>
          </p:nvPr>
        </p:nvSpPr>
        <p:spPr>
          <a:xfrm>
            <a:off x="648693" y="2219330"/>
            <a:ext cx="6713552" cy="4119172"/>
          </a:xfrm>
        </p:spPr>
        <p:txBody>
          <a:bodyPr numCol="1" anchor="ctr">
            <a:normAutofit lnSpcReduction="10000"/>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Intelligent Financial Fraud Detection Practices in the Post-Pandemic Era: This article provides a survey of intelligent financial fraud detection practices, analyzing new fraud risks as a result of the pandemic, as well as the development of data types used in fraud detection, that include statistical table data to various unstructured data.​</a:t>
            </a:r>
          </a:p>
          <a:p>
            <a:pPr marL="0" indent="0">
              <a:lnSpc>
                <a:spcPct val="150000"/>
              </a:lnSpc>
              <a:buNone/>
            </a:pPr>
            <a:r>
              <a:rPr lang="en-US" sz="2200" b="0" i="0" u="none" strike="noStrike" dirty="0">
                <a:effectLst/>
                <a:latin typeface="Times New Roman" panose="02020603050405020304" pitchFamily="18" charset="0"/>
                <a:cs typeface="Times New Roman" panose="02020603050405020304" pitchFamily="18" charset="0"/>
                <a:hlinkClick r:id="rId2"/>
              </a:rPr>
              <a:t>Intelligent financial fraud detection practices in post-pandemic era ...</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15" name="Picture 14" descr="Graph on document with pen">
            <a:extLst>
              <a:ext uri="{FF2B5EF4-FFF2-40B4-BE49-F238E27FC236}">
                <a16:creationId xmlns="" xmlns:a16="http://schemas.microsoft.com/office/drawing/2014/main" id="{A75EF184-A249-FC56-42A0-9AFFFD989C64}"/>
              </a:ext>
            </a:extLst>
          </p:cNvPr>
          <p:cNvPicPr>
            <a:picLocks noChangeAspect="1"/>
          </p:cNvPicPr>
          <p:nvPr/>
        </p:nvPicPr>
        <p:blipFill rotWithShape="1">
          <a:blip r:embed="rId3"/>
          <a:srcRect l="24668" r="11116" b="2"/>
          <a:stretch/>
        </p:blipFill>
        <p:spPr>
          <a:xfrm>
            <a:off x="7675658" y="2093976"/>
            <a:ext cx="3941064" cy="4096512"/>
          </a:xfrm>
          <a:prstGeom prst="rect">
            <a:avLst/>
          </a:prstGeom>
        </p:spPr>
      </p:pic>
    </p:spTree>
    <p:extLst>
      <p:ext uri="{BB962C8B-B14F-4D97-AF65-F5344CB8AC3E}">
        <p14:creationId xmlns="" xmlns:p14="http://schemas.microsoft.com/office/powerpoint/2010/main" val="48707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E008A27B-75A5-28D1-8CE9-3E5422175D4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Workspace Creation</a:t>
            </a:r>
          </a:p>
        </p:txBody>
      </p:sp>
      <p:pic>
        <p:nvPicPr>
          <p:cNvPr id="6" name="Content Placeholder 5">
            <a:extLst>
              <a:ext uri="{FF2B5EF4-FFF2-40B4-BE49-F238E27FC236}">
                <a16:creationId xmlns="" xmlns:a16="http://schemas.microsoft.com/office/drawing/2014/main" id="{4BD0ED4C-EF3A-CF53-166F-DA567E955FD2}"/>
              </a:ext>
            </a:extLst>
          </p:cNvPr>
          <p:cNvPicPr>
            <a:picLocks noGrp="1" noChangeAspect="1"/>
          </p:cNvPicPr>
          <p:nvPr>
            <p:ph idx="1"/>
          </p:nvPr>
        </p:nvPicPr>
        <p:blipFill>
          <a:blip r:embed="rId2"/>
          <a:srcRect/>
          <a:stretch>
            <a:fillRect/>
          </a:stretch>
        </p:blipFill>
        <p:spPr bwMode="auto">
          <a:xfrm>
            <a:off x="4143840" y="1069976"/>
            <a:ext cx="7739489" cy="4351338"/>
          </a:xfrm>
          <a:prstGeom prst="rect">
            <a:avLst/>
          </a:prstGeom>
          <a:noFill/>
          <a:ln w="9525">
            <a:noFill/>
            <a:miter lim="800000"/>
            <a:headEnd/>
            <a:tailEnd/>
          </a:ln>
        </p:spPr>
      </p:pic>
    </p:spTree>
    <p:extLst>
      <p:ext uri="{BB962C8B-B14F-4D97-AF65-F5344CB8AC3E}">
        <p14:creationId xmlns="" xmlns:p14="http://schemas.microsoft.com/office/powerpoint/2010/main" val="365314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092234D0-0A61-AADD-10CD-DF2832549F3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Opening the Jupyter Notebook to run the Code </a:t>
            </a:r>
          </a:p>
        </p:txBody>
      </p:sp>
      <p:sp>
        <p:nvSpPr>
          <p:cNvPr id="5" name="Content Placeholder 4">
            <a:extLst>
              <a:ext uri="{FF2B5EF4-FFF2-40B4-BE49-F238E27FC236}">
                <a16:creationId xmlns="" xmlns:a16="http://schemas.microsoft.com/office/drawing/2014/main" id="{9D54F471-083F-234F-AE7E-AF80D994681F}"/>
              </a:ext>
            </a:extLst>
          </p:cNvPr>
          <p:cNvSpPr>
            <a:spLocks noGrp="1"/>
          </p:cNvSpPr>
          <p:nvPr>
            <p:ph idx="1"/>
          </p:nvPr>
        </p:nvSpPr>
        <p:spPr>
          <a:xfrm>
            <a:off x="4143838" y="1514474"/>
            <a:ext cx="7705261" cy="4171950"/>
          </a:xfrm>
        </p:spPr>
        <p:txBody>
          <a:bodyPr/>
          <a:lstStyle/>
          <a:p>
            <a:endParaRPr lang="en-US"/>
          </a:p>
        </p:txBody>
      </p:sp>
      <p:pic>
        <p:nvPicPr>
          <p:cNvPr id="6" name="Picture 5">
            <a:extLst>
              <a:ext uri="{FF2B5EF4-FFF2-40B4-BE49-F238E27FC236}">
                <a16:creationId xmlns="" xmlns:a16="http://schemas.microsoft.com/office/drawing/2014/main" id="{BFBD7DB8-B5C7-8333-A126-F16B3BBD9AE3}"/>
              </a:ext>
            </a:extLst>
          </p:cNvPr>
          <p:cNvPicPr>
            <a:picLocks noChangeAspect="1"/>
          </p:cNvPicPr>
          <p:nvPr/>
        </p:nvPicPr>
        <p:blipFill>
          <a:blip r:embed="rId2"/>
          <a:srcRect/>
          <a:stretch>
            <a:fillRect/>
          </a:stretch>
        </p:blipFill>
        <p:spPr bwMode="auto">
          <a:xfrm>
            <a:off x="4141701" y="1514475"/>
            <a:ext cx="7593096" cy="4171950"/>
          </a:xfrm>
          <a:prstGeom prst="rect">
            <a:avLst/>
          </a:prstGeom>
          <a:noFill/>
          <a:ln w="9525">
            <a:noFill/>
            <a:miter lim="800000"/>
            <a:headEnd/>
            <a:tailEnd/>
          </a:ln>
        </p:spPr>
      </p:pic>
    </p:spTree>
    <p:extLst>
      <p:ext uri="{BB962C8B-B14F-4D97-AF65-F5344CB8AC3E}">
        <p14:creationId xmlns="" xmlns:p14="http://schemas.microsoft.com/office/powerpoint/2010/main" val="66725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04C21BAE-6866-4C7A-A7EC-C1B2E572D5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
            <a:extLst>
              <a:ext uri="{FF2B5EF4-FFF2-40B4-BE49-F238E27FC236}">
                <a16:creationId xmlns="" xmlns:a16="http://schemas.microsoft.com/office/drawing/2014/main" id="{2076E42D-536D-71A2-DE5C-304C2B1001C3}"/>
              </a:ext>
            </a:extLst>
          </p:cNvPr>
          <p:cNvPicPr>
            <a:picLocks noChangeAspect="1"/>
          </p:cNvPicPr>
          <p:nvPr/>
        </p:nvPicPr>
        <p:blipFill rotWithShape="1">
          <a:blip r:embed="rId2"/>
          <a:srcRect t="3674" b="6326"/>
          <a:stretch/>
        </p:blipFill>
        <p:spPr>
          <a:xfrm>
            <a:off x="1" y="1"/>
            <a:ext cx="12192000" cy="6857999"/>
          </a:xfrm>
          <a:prstGeom prst="rect">
            <a:avLst/>
          </a:prstGeom>
        </p:spPr>
      </p:pic>
      <p:sp>
        <p:nvSpPr>
          <p:cNvPr id="18" name="Freeform: Shape 17">
            <a:extLst>
              <a:ext uri="{FF2B5EF4-FFF2-40B4-BE49-F238E27FC236}">
                <a16:creationId xmlns="" xmlns:a16="http://schemas.microsoft.com/office/drawing/2014/main" id="{C74F2646-08C7-4051-81DA-751C43A03F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 xmlns:a16="http://schemas.microsoft.com/office/drawing/2014/main" id="{DCD6552F-C98B-4FBA-842F-3EF2D5ACA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FF965C74-73C5-AB08-A46C-421CF218E00D}"/>
              </a:ext>
            </a:extLst>
          </p:cNvPr>
          <p:cNvSpPr>
            <a:spLocks noGrp="1"/>
          </p:cNvSpPr>
          <p:nvPr>
            <p:ph type="title"/>
          </p:nvPr>
        </p:nvSpPr>
        <p:spPr>
          <a:xfrm>
            <a:off x="1215900" y="1071349"/>
            <a:ext cx="5886449" cy="1211475"/>
          </a:xfrm>
        </p:spPr>
        <p:txBody>
          <a:bodyPr>
            <a:normAutofit/>
          </a:bodyPr>
          <a:lstStyle/>
          <a:p>
            <a:pPr algn="ctr"/>
            <a:r>
              <a:rPr lang="en-US" sz="3600" dirty="0">
                <a:latin typeface="Times New Roman" panose="02020603050405020304" pitchFamily="18" charset="0"/>
                <a:cs typeface="Times New Roman" panose="02020603050405020304" pitchFamily="18" charset="0"/>
              </a:rPr>
              <a:t>Machine Learning Model</a:t>
            </a:r>
          </a:p>
        </p:txBody>
      </p:sp>
      <p:sp>
        <p:nvSpPr>
          <p:cNvPr id="22" name="Rectangle 6">
            <a:extLst>
              <a:ext uri="{FF2B5EF4-FFF2-40B4-BE49-F238E27FC236}">
                <a16:creationId xmlns="" xmlns:a16="http://schemas.microsoft.com/office/drawing/2014/main" id="{F0C518C2-0AA4-470C-87B9-9CBF428FBA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8BBD20A5-0602-B92F-6C22-1B8D0846FADF}"/>
              </a:ext>
            </a:extLst>
          </p:cNvPr>
          <p:cNvSpPr>
            <a:spLocks noGrp="1"/>
          </p:cNvSpPr>
          <p:nvPr>
            <p:ph idx="1"/>
          </p:nvPr>
        </p:nvSpPr>
        <p:spPr>
          <a:xfrm>
            <a:off x="1283384" y="2133600"/>
            <a:ext cx="5751481" cy="3523397"/>
          </a:xfrm>
        </p:spPr>
        <p:txBody>
          <a:bodyPr anchor="ctr">
            <a:normAutofit/>
          </a:bodyPr>
          <a:lstStyle/>
          <a:p>
            <a:r>
              <a:rPr lang="en-US" sz="1400" dirty="0">
                <a:latin typeface="Times New Roman" panose="02020603050405020304" pitchFamily="18" charset="0"/>
                <a:cs typeface="Times New Roman" panose="02020603050405020304" pitchFamily="18" charset="0"/>
              </a:rPr>
              <a:t>As per the correlation matrix suggests that amount variable has higher </a:t>
            </a:r>
            <a:r>
              <a:rPr lang="en-US" sz="1400" dirty="0" smtClean="0">
                <a:latin typeface="Times New Roman" panose="02020603050405020304" pitchFamily="18" charset="0"/>
                <a:cs typeface="Times New Roman" panose="02020603050405020304" pitchFamily="18" charset="0"/>
              </a:rPr>
              <a:t>tendency </a:t>
            </a:r>
            <a:r>
              <a:rPr lang="en-US" sz="1400" dirty="0">
                <a:latin typeface="Times New Roman" panose="02020603050405020304" pitchFamily="18" charset="0"/>
                <a:cs typeface="Times New Roman" panose="02020603050405020304" pitchFamily="18" charset="0"/>
              </a:rPr>
              <a:t>towards isfraud and looks like higher the amount, there is more chance of fraudulent activities </a:t>
            </a:r>
          </a:p>
          <a:p>
            <a:r>
              <a:rPr lang="en-US" sz="1400" dirty="0">
                <a:latin typeface="Times New Roman" panose="02020603050405020304" pitchFamily="18" charset="0"/>
                <a:cs typeface="Times New Roman" panose="02020603050405020304" pitchFamily="18" charset="0"/>
              </a:rPr>
              <a:t>we cannot come to a conclusion based on correlation matrix, </a:t>
            </a:r>
          </a:p>
          <a:p>
            <a:r>
              <a:rPr lang="en-US" sz="1400" dirty="0">
                <a:latin typeface="Times New Roman" panose="02020603050405020304" pitchFamily="18" charset="0"/>
                <a:cs typeface="Times New Roman" panose="02020603050405020304" pitchFamily="18" charset="0"/>
              </a:rPr>
              <a:t>we need to combine all the features using random forest classifier </a:t>
            </a:r>
          </a:p>
          <a:p>
            <a:r>
              <a:rPr lang="en-US" sz="1400" dirty="0">
                <a:latin typeface="Times New Roman" panose="02020603050405020304" pitchFamily="18" charset="0"/>
                <a:cs typeface="Times New Roman" panose="02020603050405020304" pitchFamily="18" charset="0"/>
              </a:rPr>
              <a:t>Because the Random Forest classifier is sensitive to feature scale, it could not function effectively if the features are distributed across several sizes.</a:t>
            </a:r>
          </a:p>
          <a:p>
            <a:r>
              <a:rPr lang="en-US" sz="1400" dirty="0">
                <a:latin typeface="Times New Roman" panose="02020603050405020304" pitchFamily="18" charset="0"/>
                <a:cs typeface="Times New Roman" panose="02020603050405020304" pitchFamily="18" charset="0"/>
              </a:rPr>
              <a:t>The Random Forest technique can make better use of the characteristics and perhaps enhance the model's capacity to discriminate between fraudulent and non-fraudulent transactions by standardizing the features (scaling them to have zero mean and unit variance).</a:t>
            </a:r>
          </a:p>
        </p:txBody>
      </p:sp>
    </p:spTree>
    <p:extLst>
      <p:ext uri="{BB962C8B-B14F-4D97-AF65-F5344CB8AC3E}">
        <p14:creationId xmlns="" xmlns:p14="http://schemas.microsoft.com/office/powerpoint/2010/main" val="39280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7" name="Rectangle 1056">
            <a:extLst>
              <a:ext uri="{FF2B5EF4-FFF2-40B4-BE49-F238E27FC236}">
                <a16:creationId xmlns="" xmlns:a16="http://schemas.microsoft.com/office/drawing/2014/main" id="{12609869-9E80-471B-A487-A53288E0E7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74E2822-BD3B-52C7-103C-D03C6224172F}"/>
              </a:ext>
            </a:extLst>
          </p:cNvPr>
          <p:cNvSpPr>
            <a:spLocks noGrp="1"/>
          </p:cNvSpPr>
          <p:nvPr>
            <p:ph type="title"/>
          </p:nvPr>
        </p:nvSpPr>
        <p:spPr>
          <a:xfrm>
            <a:off x="1136397" y="502020"/>
            <a:ext cx="5323715" cy="1642970"/>
          </a:xfrm>
        </p:spPr>
        <p:txBody>
          <a:bodyPr anchor="b">
            <a:normAutofit/>
          </a:bodyPr>
          <a:lstStyle/>
          <a:p>
            <a:r>
              <a:rPr lang="en-US" sz="4000" dirty="0">
                <a:latin typeface="Times New Roman" panose="02020603050405020304" pitchFamily="18" charset="0"/>
                <a:cs typeface="Times New Roman" panose="02020603050405020304" pitchFamily="18" charset="0"/>
              </a:rPr>
              <a:t>Hyper Parameter Tuning</a:t>
            </a:r>
          </a:p>
        </p:txBody>
      </p:sp>
      <p:sp>
        <p:nvSpPr>
          <p:cNvPr id="3" name="Content Placeholder 2">
            <a:extLst>
              <a:ext uri="{FF2B5EF4-FFF2-40B4-BE49-F238E27FC236}">
                <a16:creationId xmlns="" xmlns:a16="http://schemas.microsoft.com/office/drawing/2014/main" id="{EBB26FD0-B8B7-3D1B-E5CC-638EFEBDAC07}"/>
              </a:ext>
            </a:extLst>
          </p:cNvPr>
          <p:cNvSpPr>
            <a:spLocks noGrp="1"/>
          </p:cNvSpPr>
          <p:nvPr>
            <p:ph idx="1"/>
          </p:nvPr>
        </p:nvSpPr>
        <p:spPr>
          <a:xfrm>
            <a:off x="1144923" y="2405894"/>
            <a:ext cx="5315189" cy="3535083"/>
          </a:xfrm>
        </p:spPr>
        <p:txBody>
          <a:bodyPr anchor="t">
            <a:normAutofit/>
          </a:bodyPr>
          <a:lstStyle/>
          <a:p>
            <a:r>
              <a:rPr lang="en-US" sz="1700" b="0" i="0" dirty="0">
                <a:effectLst/>
                <a:latin typeface="Times New Roman" panose="02020603050405020304" pitchFamily="18" charset="0"/>
                <a:cs typeface="Times New Roman" panose="02020603050405020304" pitchFamily="18" charset="0"/>
              </a:rPr>
              <a:t>Creating a grid of </a:t>
            </a:r>
            <a:r>
              <a:rPr lang="en-US" sz="1700" b="0" i="0" dirty="0" err="1">
                <a:effectLst/>
                <a:latin typeface="Times New Roman" panose="02020603050405020304" pitchFamily="18" charset="0"/>
                <a:cs typeface="Times New Roman" panose="02020603050405020304" pitchFamily="18" charset="0"/>
              </a:rPr>
              <a:t>hyperparameters</a:t>
            </a:r>
            <a:r>
              <a:rPr lang="en-US" sz="1700" b="0" i="0" dirty="0">
                <a:effectLst/>
                <a:latin typeface="Times New Roman" panose="02020603050405020304" pitchFamily="18" charset="0"/>
                <a:cs typeface="Times New Roman" panose="02020603050405020304" pitchFamily="18" charset="0"/>
              </a:rPr>
              <a:t> allows you to explore a wide range of potential settings within the specified parameter ranges. This systematic exploration helps ensure that you do not miss potentially better combinations.</a:t>
            </a:r>
          </a:p>
          <a:p>
            <a:r>
              <a:rPr lang="en-US" sz="1700" dirty="0">
                <a:latin typeface="Times New Roman" panose="02020603050405020304" pitchFamily="18" charset="0"/>
                <a:cs typeface="Times New Roman" panose="02020603050405020304" pitchFamily="18" charset="0"/>
              </a:rPr>
              <a:t>We need to create a grid of </a:t>
            </a:r>
            <a:r>
              <a:rPr lang="en-US" sz="1700" dirty="0" err="1">
                <a:latin typeface="Times New Roman" panose="02020603050405020304" pitchFamily="18" charset="0"/>
                <a:cs typeface="Times New Roman" panose="02020603050405020304" pitchFamily="18" charset="0"/>
              </a:rPr>
              <a:t>hyperparameters</a:t>
            </a:r>
            <a:r>
              <a:rPr lang="en-US" sz="1700" dirty="0">
                <a:latin typeface="Times New Roman" panose="02020603050405020304" pitchFamily="18" charset="0"/>
                <a:cs typeface="Times New Roman" panose="02020603050405020304" pitchFamily="18" charset="0"/>
              </a:rPr>
              <a:t> to be explored during the </a:t>
            </a:r>
            <a:r>
              <a:rPr lang="en-US" sz="1700" dirty="0" err="1">
                <a:latin typeface="Times New Roman" panose="02020603050405020304" pitchFamily="18" charset="0"/>
                <a:cs typeface="Times New Roman" panose="02020603050405020304" pitchFamily="18" charset="0"/>
              </a:rPr>
              <a:t>hyperparameter</a:t>
            </a:r>
            <a:r>
              <a:rPr lang="en-US" sz="1700" dirty="0">
                <a:latin typeface="Times New Roman" panose="02020603050405020304" pitchFamily="18" charset="0"/>
                <a:cs typeface="Times New Roman" panose="02020603050405020304" pitchFamily="18" charset="0"/>
              </a:rPr>
              <a:t> tuning process. This  specifies different values for the number of trees (</a:t>
            </a:r>
            <a:r>
              <a:rPr lang="en-US" sz="1700" dirty="0" err="1">
                <a:latin typeface="Times New Roman" panose="02020603050405020304" pitchFamily="18" charset="0"/>
                <a:cs typeface="Times New Roman" panose="02020603050405020304" pitchFamily="18" charset="0"/>
              </a:rPr>
              <a:t>numTrees</a:t>
            </a:r>
            <a:r>
              <a:rPr lang="en-US" sz="1700" dirty="0">
                <a:latin typeface="Times New Roman" panose="02020603050405020304" pitchFamily="18" charset="0"/>
                <a:cs typeface="Times New Roman" panose="02020603050405020304" pitchFamily="18" charset="0"/>
              </a:rPr>
              <a:t>) and the maximum depth of the trees (</a:t>
            </a:r>
            <a:r>
              <a:rPr lang="en-US" sz="1700" dirty="0" err="1">
                <a:latin typeface="Times New Roman" panose="02020603050405020304" pitchFamily="18" charset="0"/>
                <a:cs typeface="Times New Roman" panose="02020603050405020304" pitchFamily="18" charset="0"/>
              </a:rPr>
              <a:t>maxDepth</a:t>
            </a:r>
            <a:r>
              <a:rPr lang="en-US" sz="1700" dirty="0">
                <a:latin typeface="Times New Roman" panose="02020603050405020304" pitchFamily="18" charset="0"/>
                <a:cs typeface="Times New Roman" panose="02020603050405020304" pitchFamily="18" charset="0"/>
              </a:rPr>
              <a:t>). For example, this function considers 3 values for </a:t>
            </a:r>
            <a:r>
              <a:rPr lang="en-US" sz="1700" dirty="0" err="1">
                <a:latin typeface="Times New Roman" panose="02020603050405020304" pitchFamily="18" charset="0"/>
                <a:cs typeface="Times New Roman" panose="02020603050405020304" pitchFamily="18" charset="0"/>
              </a:rPr>
              <a:t>numTrees</a:t>
            </a:r>
            <a:r>
              <a:rPr lang="en-US" sz="1700" dirty="0">
                <a:latin typeface="Times New Roman" panose="02020603050405020304" pitchFamily="18" charset="0"/>
                <a:cs typeface="Times New Roman" panose="02020603050405020304" pitchFamily="18" charset="0"/>
              </a:rPr>
              <a:t> (50, 100, 150) and 3 values for </a:t>
            </a:r>
            <a:r>
              <a:rPr lang="en-US" sz="1700" dirty="0" err="1">
                <a:latin typeface="Times New Roman" panose="02020603050405020304" pitchFamily="18" charset="0"/>
                <a:cs typeface="Times New Roman" panose="02020603050405020304" pitchFamily="18" charset="0"/>
              </a:rPr>
              <a:t>maxDepth</a:t>
            </a:r>
            <a:r>
              <a:rPr lang="en-US" sz="1700" dirty="0">
                <a:latin typeface="Times New Roman" panose="02020603050405020304" pitchFamily="18" charset="0"/>
                <a:cs typeface="Times New Roman" panose="02020603050405020304" pitchFamily="18" charset="0"/>
              </a:rPr>
              <a:t> (5, 10, 15), resulting in a total of 9 different combinations.</a:t>
            </a:r>
          </a:p>
        </p:txBody>
      </p:sp>
      <p:sp>
        <p:nvSpPr>
          <p:cNvPr id="1059" name="Rectangle 1058">
            <a:extLst>
              <a:ext uri="{FF2B5EF4-FFF2-40B4-BE49-F238E27FC236}">
                <a16:creationId xmlns="" xmlns:a16="http://schemas.microsoft.com/office/drawing/2014/main" id="{7004738A-9D34-43E8-97D2-CA0EED4F8B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 xmlns:a16="http://schemas.microsoft.com/office/drawing/2014/main" id="{B8B8D07F-F13E-443E-BA68-2D26672D76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3" name="Rectangle 1062">
            <a:extLst>
              <a:ext uri="{FF2B5EF4-FFF2-40B4-BE49-F238E27FC236}">
                <a16:creationId xmlns="" xmlns:a16="http://schemas.microsoft.com/office/drawing/2014/main" id="{2813A4FA-24A5-41ED-A534-3807D1B2F3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5" name="Rectangle 1064">
            <a:extLst>
              <a:ext uri="{FF2B5EF4-FFF2-40B4-BE49-F238E27FC236}">
                <a16:creationId xmlns="" xmlns:a16="http://schemas.microsoft.com/office/drawing/2014/main" id="{C3944F27-CA70-4E84-A51A-E6BF895589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 xmlns:a16="http://schemas.microsoft.com/office/drawing/2014/main" id="{27AE1AA1-4882-3EF1-C502-F2F90A1381F2}"/>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7075967" y="2389116"/>
            <a:ext cx="4170530" cy="21116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35078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 xmlns:a16="http://schemas.microsoft.com/office/drawing/2014/main" id="{389AB7D4-9377-90DB-F277-E1F177845409}"/>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gn="ctr"/>
            <a:r>
              <a:rPr lang="en-US" sz="5400" dirty="0"/>
              <a:t>Results </a:t>
            </a:r>
          </a:p>
        </p:txBody>
      </p:sp>
      <p:pic>
        <p:nvPicPr>
          <p:cNvPr id="6" name="Picture 5" descr="Stock exchange numbers">
            <a:extLst>
              <a:ext uri="{FF2B5EF4-FFF2-40B4-BE49-F238E27FC236}">
                <a16:creationId xmlns="" xmlns:a16="http://schemas.microsoft.com/office/drawing/2014/main" id="{0D140B45-3E52-FC05-54A1-27F67861BCE9}"/>
              </a:ext>
            </a:extLst>
          </p:cNvPr>
          <p:cNvPicPr>
            <a:picLocks noChangeAspect="1"/>
          </p:cNvPicPr>
          <p:nvPr/>
        </p:nvPicPr>
        <p:blipFill rotWithShape="1">
          <a:blip r:embed="rId2"/>
          <a:srcRect l="28075" r="2659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7393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DC3538FF-5DB8-0816-FD23-6E1E3292BBB2}"/>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4000" kern="1200">
                <a:solidFill>
                  <a:srgbClr val="FFFFFF"/>
                </a:solidFill>
                <a:latin typeface="+mj-lt"/>
                <a:ea typeface="+mj-ea"/>
                <a:cs typeface="+mj-cs"/>
              </a:rPr>
              <a:t>Output </a:t>
            </a:r>
          </a:p>
        </p:txBody>
      </p:sp>
      <p:pic>
        <p:nvPicPr>
          <p:cNvPr id="10" name="Content Placeholder 5">
            <a:extLst>
              <a:ext uri="{FF2B5EF4-FFF2-40B4-BE49-F238E27FC236}">
                <a16:creationId xmlns="" xmlns:a16="http://schemas.microsoft.com/office/drawing/2014/main" id="{557F6997-30C8-518D-7547-358D1F5B70F8}"/>
              </a:ext>
            </a:extLst>
          </p:cNvPr>
          <p:cNvPicPr>
            <a:picLocks noChangeAspect="1" noChangeArrowheads="1"/>
          </p:cNvPicPr>
          <p:nvPr/>
        </p:nvPicPr>
        <p:blipFill>
          <a:blip r:embed="rId2"/>
          <a:stretch>
            <a:fillRect/>
          </a:stretch>
        </p:blipFill>
        <p:spPr>
          <a:xfrm>
            <a:off x="4300539" y="1385889"/>
            <a:ext cx="7354886" cy="4200524"/>
          </a:xfrm>
          <a:prstGeom prst="rect">
            <a:avLst/>
          </a:prstGeom>
          <a:noFill/>
        </p:spPr>
      </p:pic>
    </p:spTree>
    <p:extLst>
      <p:ext uri="{BB962C8B-B14F-4D97-AF65-F5344CB8AC3E}">
        <p14:creationId xmlns="" xmlns:p14="http://schemas.microsoft.com/office/powerpoint/2010/main" val="390410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429B502-478E-C3EE-D54F-D607138513B8}"/>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latin typeface="Times New Roman" panose="02020603050405020304" pitchFamily="18" charset="0"/>
                <a:cs typeface="Times New Roman" panose="02020603050405020304" pitchFamily="18" charset="0"/>
              </a:rPr>
              <a:t>Final Results and Validation through Area Under ROC Curve </a:t>
            </a:r>
          </a:p>
        </p:txBody>
      </p:sp>
      <p:sp>
        <p:nvSpPr>
          <p:cNvPr id="3" name="Content Placeholder 2">
            <a:extLst>
              <a:ext uri="{FF2B5EF4-FFF2-40B4-BE49-F238E27FC236}">
                <a16:creationId xmlns="" xmlns:a16="http://schemas.microsoft.com/office/drawing/2014/main" id="{40E50EEA-4309-2193-8BB9-E6CA05BA24DD}"/>
              </a:ext>
            </a:extLst>
          </p:cNvPr>
          <p:cNvSpPr>
            <a:spLocks noGrp="1"/>
          </p:cNvSpPr>
          <p:nvPr>
            <p:ph idx="1"/>
          </p:nvPr>
        </p:nvSpPr>
        <p:spPr>
          <a:xfrm>
            <a:off x="4581727" y="649480"/>
            <a:ext cx="3025303" cy="5546047"/>
          </a:xfrm>
        </p:spPr>
        <p:txBody>
          <a:bodyPr anchor="ctr">
            <a:normAutofit/>
          </a:bodyPr>
          <a:lstStyle/>
          <a:p>
            <a:r>
              <a:rPr lang="en-US" sz="2000" dirty="0">
                <a:latin typeface="Times New Roman" panose="02020603050405020304" pitchFamily="18" charset="0"/>
                <a:cs typeface="Times New Roman" panose="02020603050405020304" pitchFamily="18" charset="0"/>
              </a:rPr>
              <a:t>The ROC curve provides a visual representation of a model's performance in distinguishing between two classes (e.g., positive and negative cases). It allows you to assess the model's ability to differentiate between true positives (correctly predicted positive cases) and false positives (incorrectly predicted positive cases) across different probability thresholds.</a:t>
            </a:r>
          </a:p>
        </p:txBody>
      </p:sp>
      <p:pic>
        <p:nvPicPr>
          <p:cNvPr id="5" name="Picture 4" descr="A graph of a function&#10;&#10;Description automatically generated">
            <a:extLst>
              <a:ext uri="{FF2B5EF4-FFF2-40B4-BE49-F238E27FC236}">
                <a16:creationId xmlns="" xmlns:a16="http://schemas.microsoft.com/office/drawing/2014/main" id="{669CC7A6-4F7D-715A-1005-8FC14EF668DB}"/>
              </a:ext>
            </a:extLst>
          </p:cNvPr>
          <p:cNvPicPr>
            <a:picLocks noChangeAspect="1"/>
          </p:cNvPicPr>
          <p:nvPr/>
        </p:nvPicPr>
        <p:blipFill>
          <a:blip r:embed="rId2"/>
          <a:stretch>
            <a:fillRect/>
          </a:stretch>
        </p:blipFill>
        <p:spPr>
          <a:xfrm>
            <a:off x="8109502" y="2146819"/>
            <a:ext cx="3615776" cy="2576240"/>
          </a:xfrm>
          <a:prstGeom prst="rect">
            <a:avLst/>
          </a:prstGeom>
        </p:spPr>
      </p:pic>
    </p:spTree>
    <p:extLst>
      <p:ext uri="{BB962C8B-B14F-4D97-AF65-F5344CB8AC3E}">
        <p14:creationId xmlns="" xmlns:p14="http://schemas.microsoft.com/office/powerpoint/2010/main" val="37451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D4EA1CF-48A4-EA91-FB7F-478C9DDBA57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 </a:t>
            </a:r>
          </a:p>
        </p:txBody>
      </p:sp>
      <p:sp>
        <p:nvSpPr>
          <p:cNvPr id="3" name="Content Placeholder 2">
            <a:extLst>
              <a:ext uri="{FF2B5EF4-FFF2-40B4-BE49-F238E27FC236}">
                <a16:creationId xmlns="" xmlns:a16="http://schemas.microsoft.com/office/drawing/2014/main" id="{05196CB6-EB0A-0CE5-42F7-2A3DA51F1AEF}"/>
              </a:ext>
            </a:extLst>
          </p:cNvPr>
          <p:cNvSpPr>
            <a:spLocks noGrp="1"/>
          </p:cNvSpPr>
          <p:nvPr>
            <p:ph idx="1"/>
          </p:nvPr>
        </p:nvSpPr>
        <p:spPr>
          <a:xfrm>
            <a:off x="4581727" y="649480"/>
            <a:ext cx="3025303" cy="5546047"/>
          </a:xfrm>
        </p:spPr>
        <p:txBody>
          <a:bodyPr anchor="ctr">
            <a:normAutofit/>
          </a:bodyPr>
          <a:lstStyle/>
          <a:p>
            <a:r>
              <a:rPr lang="en-US" sz="1100"/>
              <a:t>The area under ROC curve indicates that 1 which indicates a perfect classifier </a:t>
            </a:r>
          </a:p>
          <a:p>
            <a:r>
              <a:rPr lang="en-US" sz="1100"/>
              <a:t>The “evaluate method” of the evaluator computes the metric specified for the model predictions provided.</a:t>
            </a:r>
          </a:p>
          <a:p>
            <a:r>
              <a:rPr lang="en-US" sz="1100"/>
              <a:t> In this case, {evaluator.metricName: "areaUnderROC"} sets the metric to the Area Under the ROC Curve (AUC - ROC). </a:t>
            </a:r>
          </a:p>
          <a:p>
            <a:r>
              <a:rPr lang="en-US" sz="1100"/>
              <a:t>This results helped to me to decide that it’s the best classifier and this algorithm can able to train on the given data set and produced the best results. This is more a like a validation method for this project. </a:t>
            </a:r>
          </a:p>
          <a:p>
            <a:r>
              <a:rPr lang="en-US" sz="1100"/>
              <a:t>The AUC - ROC is a single scalar value that summarizes the performance of the binary classification model across all classification thresholds.</a:t>
            </a:r>
          </a:p>
          <a:p>
            <a:r>
              <a:rPr lang="en-US" sz="1100"/>
              <a:t> It essentially measures the ability of the model to discriminate between the two classes.</a:t>
            </a:r>
          </a:p>
          <a:p>
            <a:r>
              <a:rPr lang="en-US" sz="1100"/>
              <a:t>In conclusion, one of the most important steps in assessing and comprehending the effectiveness of a binary classification model is to create a ROC curve. It enables threshold setting, makes model comparison easier, and offers insights into the discriminating strength of the model. </a:t>
            </a:r>
          </a:p>
        </p:txBody>
      </p:sp>
      <p:pic>
        <p:nvPicPr>
          <p:cNvPr id="7" name="Graphic 6" descr="Fingerprint">
            <a:extLst>
              <a:ext uri="{FF2B5EF4-FFF2-40B4-BE49-F238E27FC236}">
                <a16:creationId xmlns="" xmlns:a16="http://schemas.microsoft.com/office/drawing/2014/main" id="{1AFF8388-455F-A148-5F2E-765380F92005}"/>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8109502" y="1627051"/>
            <a:ext cx="3615776" cy="3615776"/>
          </a:xfrm>
          <a:prstGeom prst="rect">
            <a:avLst/>
          </a:prstGeom>
        </p:spPr>
      </p:pic>
    </p:spTree>
    <p:extLst>
      <p:ext uri="{BB962C8B-B14F-4D97-AF65-F5344CB8AC3E}">
        <p14:creationId xmlns="" xmlns:p14="http://schemas.microsoft.com/office/powerpoint/2010/main" val="846764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 xmlns:a16="http://schemas.microsoft.com/office/drawing/2014/main" id="{526E0BFB-CDF1-4990-8C11-AC849311E0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esk with productivity items">
            <a:extLst>
              <a:ext uri="{FF2B5EF4-FFF2-40B4-BE49-F238E27FC236}">
                <a16:creationId xmlns="" xmlns:a16="http://schemas.microsoft.com/office/drawing/2014/main" id="{47292159-3D45-EBB7-54E7-9D287BB97B04}"/>
              </a:ext>
            </a:extLst>
          </p:cNvPr>
          <p:cNvPicPr>
            <a:picLocks noChangeAspect="1"/>
          </p:cNvPicPr>
          <p:nvPr/>
        </p:nvPicPr>
        <p:blipFill rotWithShape="1">
          <a:blip r:embed="rId2"/>
          <a:srcRect l="15628" r="-1" b="-1"/>
          <a:stretch/>
        </p:blipFill>
        <p:spPr>
          <a:xfrm>
            <a:off x="-2" y="10"/>
            <a:ext cx="8668512" cy="6857990"/>
          </a:xfrm>
          <a:prstGeom prst="rect">
            <a:avLst/>
          </a:prstGeom>
        </p:spPr>
      </p:pic>
      <p:sp>
        <p:nvSpPr>
          <p:cNvPr id="31" name="Rectangle 30">
            <a:extLst>
              <a:ext uri="{FF2B5EF4-FFF2-40B4-BE49-F238E27FC236}">
                <a16:creationId xmlns="" xmlns:a16="http://schemas.microsoft.com/office/drawing/2014/main" id="{6069A1F8-9BEB-4786-9694-FC48B2D75D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0AA9595-BD44-8F48-7E7D-7521F3324EE2}"/>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solidFill>
                  <a:schemeClr val="bg1"/>
                </a:solidFill>
              </a:rPr>
              <a:t>Project Management</a:t>
            </a:r>
          </a:p>
        </p:txBody>
      </p:sp>
      <p:sp>
        <p:nvSpPr>
          <p:cNvPr id="33" name="Rectangle 32">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200676371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41">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141695C0-643F-0B8F-CECC-5817CB0685CE}"/>
              </a:ext>
            </a:extLst>
          </p:cNvPr>
          <p:cNvSpPr txBox="1"/>
          <p:nvPr/>
        </p:nvSpPr>
        <p:spPr>
          <a:xfrm>
            <a:off x="4581727" y="649480"/>
            <a:ext cx="302530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a:t>Implementation Status Report :</a:t>
            </a:r>
          </a:p>
          <a:p>
            <a:pPr indent="-228600">
              <a:lnSpc>
                <a:spcPct val="90000"/>
              </a:lnSpc>
              <a:spcAft>
                <a:spcPts val="600"/>
              </a:spcAft>
              <a:buFont typeface="Arial" panose="020B0604020202020204" pitchFamily="34" charset="0"/>
              <a:buChar char="•"/>
            </a:pPr>
            <a:r>
              <a:rPr lang="en-US" sz="1700" b="1"/>
              <a:t>Description : </a:t>
            </a:r>
          </a:p>
          <a:p>
            <a:pPr indent="-228600">
              <a:lnSpc>
                <a:spcPct val="90000"/>
              </a:lnSpc>
              <a:spcAft>
                <a:spcPts val="600"/>
              </a:spcAft>
              <a:buFont typeface="Arial" panose="020B0604020202020204" pitchFamily="34" charset="0"/>
              <a:buChar char="•"/>
            </a:pPr>
            <a:r>
              <a:rPr lang="en-US" sz="1700"/>
              <a:t>We are a team of 4 people working on the fraud transactions detection model. We have implemented Random Forest classifier to train our model in pyspark and Python Responsibility: </a:t>
            </a:r>
          </a:p>
          <a:p>
            <a:pPr indent="-228600">
              <a:lnSpc>
                <a:spcPct val="90000"/>
              </a:lnSpc>
              <a:spcAft>
                <a:spcPts val="600"/>
              </a:spcAft>
              <a:buFont typeface="Arial" panose="020B0604020202020204" pitchFamily="34" charset="0"/>
              <a:buChar char="•"/>
            </a:pPr>
            <a:r>
              <a:rPr lang="en-US" sz="1700"/>
              <a:t>Sathwika – (Team Lead) Helped in building the EMR cluster and working throughout the Notebook. </a:t>
            </a:r>
          </a:p>
          <a:p>
            <a:pPr indent="-228600">
              <a:lnSpc>
                <a:spcPct val="90000"/>
              </a:lnSpc>
              <a:spcAft>
                <a:spcPts val="600"/>
              </a:spcAft>
              <a:buFont typeface="Arial" panose="020B0604020202020204" pitchFamily="34" charset="0"/>
              <a:buChar char="•"/>
            </a:pPr>
            <a:r>
              <a:rPr lang="en-US" sz="1700"/>
              <a:t>Anuhya – Worked on the Data Visualization </a:t>
            </a:r>
          </a:p>
          <a:p>
            <a:pPr indent="-228600">
              <a:lnSpc>
                <a:spcPct val="90000"/>
              </a:lnSpc>
              <a:spcAft>
                <a:spcPts val="600"/>
              </a:spcAft>
              <a:buFont typeface="Arial" panose="020B0604020202020204" pitchFamily="34" charset="0"/>
              <a:buChar char="•"/>
            </a:pPr>
            <a:r>
              <a:rPr lang="en-US" sz="1700"/>
              <a:t>Vivek – Data Preprocessing through Hive. Hari - Writing the code for training the model and Hyper tuning parameters. </a:t>
            </a:r>
          </a:p>
        </p:txBody>
      </p:sp>
      <p:pic>
        <p:nvPicPr>
          <p:cNvPr id="8" name="Graphic 7" descr="Robber">
            <a:extLst>
              <a:ext uri="{FF2B5EF4-FFF2-40B4-BE49-F238E27FC236}">
                <a16:creationId xmlns="" xmlns:a16="http://schemas.microsoft.com/office/drawing/2014/main" id="{37943C2F-EE43-86E5-C7E0-0B410E7A2D48}"/>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8109502" y="1627051"/>
            <a:ext cx="3615776" cy="3615776"/>
          </a:xfrm>
          <a:prstGeom prst="rect">
            <a:avLst/>
          </a:prstGeom>
        </p:spPr>
      </p:pic>
    </p:spTree>
    <p:extLst>
      <p:ext uri="{BB962C8B-B14F-4D97-AF65-F5344CB8AC3E}">
        <p14:creationId xmlns="" xmlns:p14="http://schemas.microsoft.com/office/powerpoint/2010/main" val="383352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 xmlns:a16="http://schemas.microsoft.com/office/drawing/2014/main" id="{9AD8924D-2489-C0F1-18AD-72D77589FD0B}"/>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gn="ctr"/>
            <a:r>
              <a:rPr lang="en-US" sz="5400" dirty="0"/>
              <a:t>Methodology  </a:t>
            </a:r>
          </a:p>
        </p:txBody>
      </p:sp>
      <p:pic>
        <p:nvPicPr>
          <p:cNvPr id="6" name="Picture 5" descr="Pens and rulers">
            <a:extLst>
              <a:ext uri="{FF2B5EF4-FFF2-40B4-BE49-F238E27FC236}">
                <a16:creationId xmlns="" xmlns:a16="http://schemas.microsoft.com/office/drawing/2014/main" id="{CB3637D2-C4AC-DCFC-367C-515B1A9C1C63}"/>
              </a:ext>
            </a:extLst>
          </p:cNvPr>
          <p:cNvPicPr>
            <a:picLocks noChangeAspect="1"/>
          </p:cNvPicPr>
          <p:nvPr/>
        </p:nvPicPr>
        <p:blipFill rotWithShape="1">
          <a:blip r:embed="rId2"/>
          <a:srcRect l="24099" r="305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60927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Rectangle 86">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31F73742-8948-E3E9-5365-A43AD40E9249}"/>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a:t>Contributions:</a:t>
            </a:r>
          </a:p>
          <a:p>
            <a:pPr indent="-228600">
              <a:lnSpc>
                <a:spcPct val="90000"/>
              </a:lnSpc>
              <a:spcAft>
                <a:spcPts val="600"/>
              </a:spcAft>
              <a:buFont typeface="Arial" panose="020B0604020202020204" pitchFamily="34" charset="0"/>
              <a:buChar char="•"/>
            </a:pPr>
            <a:r>
              <a:rPr lang="en-US" sz="2000"/>
              <a:t> Sathwika took 25 percent of the project contribution  in making the report and the presentation for the project.  She is responsible with AWS and Cloudera setup. </a:t>
            </a:r>
          </a:p>
          <a:p>
            <a:pPr indent="-228600">
              <a:lnSpc>
                <a:spcPct val="90000"/>
              </a:lnSpc>
              <a:spcAft>
                <a:spcPts val="600"/>
              </a:spcAft>
              <a:buFont typeface="Arial" panose="020B0604020202020204" pitchFamily="34" charset="0"/>
              <a:buChar char="•"/>
            </a:pPr>
            <a:r>
              <a:rPr lang="en-US" sz="2000"/>
              <a:t>Anuhya  took 25 percent of the project contribution in making the report and the presentation for the project and also performed Data Visualization using python until the data Preprocessing steps</a:t>
            </a:r>
          </a:p>
          <a:p>
            <a:pPr indent="-228600">
              <a:lnSpc>
                <a:spcPct val="90000"/>
              </a:lnSpc>
              <a:spcAft>
                <a:spcPts val="600"/>
              </a:spcAft>
              <a:buFont typeface="Arial" panose="020B0604020202020204" pitchFamily="34" charset="0"/>
              <a:buChar char="•"/>
            </a:pPr>
            <a:r>
              <a:rPr lang="en-US" sz="2000"/>
              <a:t>Vivek- took 25 percent of the project contribution in making the report and the presentation for the project and have written code in SQL.</a:t>
            </a:r>
          </a:p>
          <a:p>
            <a:pPr indent="-228600">
              <a:lnSpc>
                <a:spcPct val="90000"/>
              </a:lnSpc>
              <a:spcAft>
                <a:spcPts val="600"/>
              </a:spcAft>
              <a:buFont typeface="Arial" panose="020B0604020202020204" pitchFamily="34" charset="0"/>
              <a:buChar char="•"/>
            </a:pPr>
            <a:r>
              <a:rPr lang="en-US" sz="2000"/>
              <a:t> Hari - took 25 percent of the project contribution in making the report and the presentation for the project and have written code in Python.</a:t>
            </a:r>
          </a:p>
        </p:txBody>
      </p:sp>
    </p:spTree>
    <p:extLst>
      <p:ext uri="{BB962C8B-B14F-4D97-AF65-F5344CB8AC3E}">
        <p14:creationId xmlns="" xmlns:p14="http://schemas.microsoft.com/office/powerpoint/2010/main" val="2261043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Rectangle 3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24720E53-7ADC-20BB-C0D0-1978C892B83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a:t>Issues/ Concerns:</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We could have performed more on Hive. We have rather focused on Machine Learning and testing the model instead of working more on preprocessing part. That’s our major concern in this project.</a:t>
            </a:r>
          </a:p>
        </p:txBody>
      </p:sp>
    </p:spTree>
    <p:extLst>
      <p:ext uri="{BB962C8B-B14F-4D97-AF65-F5344CB8AC3E}">
        <p14:creationId xmlns="" xmlns:p14="http://schemas.microsoft.com/office/powerpoint/2010/main" val="3668202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C0D2CD1-FB02-2444-3A76-A6030D92B01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 xmlns:a16="http://schemas.microsoft.com/office/drawing/2014/main" id="{B2C8DD47-5E2B-6D66-6D9A-456E8F22ECA9}"/>
              </a:ext>
            </a:extLst>
          </p:cNvPr>
          <p:cNvSpPr>
            <a:spLocks noGrp="1"/>
          </p:cNvSpPr>
          <p:nvPr>
            <p:ph idx="1"/>
          </p:nvPr>
        </p:nvSpPr>
        <p:spPr>
          <a:xfrm>
            <a:off x="4810259" y="649480"/>
            <a:ext cx="6555347" cy="5546047"/>
          </a:xfrm>
        </p:spPr>
        <p:txBody>
          <a:bodyPr anchor="ctr">
            <a:normAutofit/>
          </a:bodyPr>
          <a:lstStyle/>
          <a:p>
            <a:pPr>
              <a:spcAft>
                <a:spcPts val="1000"/>
              </a:spcAft>
            </a:pPr>
            <a:r>
              <a:rPr lang="en-US" sz="2000">
                <a:effectLst/>
                <a:latin typeface="Times New Roman" panose="02020603050405020304" pitchFamily="18" charset="0"/>
                <a:cs typeface="Times New Roman" panose="02020603050405020304" pitchFamily="18" charset="0"/>
              </a:rPr>
              <a:t>1</a:t>
            </a:r>
            <a:r>
              <a:rPr lang="en-US" sz="2000">
                <a:effectLst/>
                <a:latin typeface="Times New Roman" panose="02020603050405020304" pitchFamily="18" charset="0"/>
                <a:ea typeface="Calibri" panose="020F0502020204030204" pitchFamily="34" charset="0"/>
                <a:cs typeface="Times New Roman" panose="02020603050405020304" pitchFamily="18" charset="0"/>
              </a:rPr>
              <a:t>."Big Data Analytics: Turning Big Data into Big Money" by Frank J. Ohlhorst - Offers insights into leveraging big data technologies like Hadoop and Spark for fraud detection</a:t>
            </a:r>
            <a:r>
              <a:rPr lang="en-US" sz="2000">
                <a:effectLst/>
                <a:latin typeface="Times New Roman" panose="02020603050405020304" pitchFamily="18" charset="0"/>
                <a:cs typeface="Times New Roman" panose="02020603050405020304" pitchFamily="18" charset="0"/>
              </a:rPr>
              <a:t>.</a:t>
            </a:r>
          </a:p>
          <a:p>
            <a:pPr>
              <a:spcAft>
                <a:spcPts val="0"/>
              </a:spcAft>
            </a:pPr>
            <a:r>
              <a:rPr lang="en-US" sz="2000">
                <a:effectLst/>
                <a:latin typeface="Times New Roman" panose="02020603050405020304" pitchFamily="18" charset="0"/>
                <a:cs typeface="Times New Roman" panose="02020603050405020304" pitchFamily="18" charset="0"/>
              </a:rPr>
              <a:t>2.Title: "Real-time Financial Fraud Detection Using Big Data Technologies." </a:t>
            </a:r>
          </a:p>
          <a:p>
            <a:pPr marL="342900" lvl="0" indent="-342900">
              <a:spcBef>
                <a:spcPts val="500"/>
              </a:spcBef>
              <a:spcAft>
                <a:spcPts val="500"/>
              </a:spcAft>
              <a:buFont typeface="Symbol" panose="05050102010706020507" pitchFamily="18" charset="2"/>
              <a:buChar char=""/>
            </a:pPr>
            <a:r>
              <a:rPr lang="en-US" sz="2000">
                <a:effectLst/>
                <a:latin typeface="Times New Roman" panose="02020603050405020304" pitchFamily="18" charset="0"/>
                <a:cs typeface="Times New Roman" panose="02020603050405020304" pitchFamily="18" charset="0"/>
              </a:rPr>
              <a:t>Authors: Ho, Y. H., &amp; Zhao, Z.</a:t>
            </a:r>
          </a:p>
          <a:p>
            <a:pPr marL="342900" lvl="0" indent="-342900">
              <a:spcBef>
                <a:spcPts val="500"/>
              </a:spcBef>
              <a:spcAft>
                <a:spcPts val="500"/>
              </a:spcAft>
              <a:buFont typeface="Symbol" panose="05050102010706020507" pitchFamily="18" charset="2"/>
              <a:buChar char=""/>
            </a:pPr>
            <a:r>
              <a:rPr lang="en-US" sz="2000">
                <a:effectLst/>
                <a:latin typeface="Times New Roman" panose="02020603050405020304" pitchFamily="18" charset="0"/>
                <a:cs typeface="Times New Roman" panose="02020603050405020304" pitchFamily="18" charset="0"/>
              </a:rPr>
              <a:t>Published in: Journal of Financial Crime, 2017.</a:t>
            </a:r>
          </a:p>
          <a:p>
            <a:pPr>
              <a:spcAft>
                <a:spcPts val="0"/>
              </a:spcAft>
            </a:pPr>
            <a:r>
              <a:rPr lang="en-US" sz="2000">
                <a:effectLst/>
                <a:latin typeface="Times New Roman" panose="02020603050405020304" pitchFamily="18" charset="0"/>
                <a:cs typeface="Times New Roman" panose="02020603050405020304" pitchFamily="18" charset="0"/>
              </a:rPr>
              <a:t>3.Title: "Fraud Detection in Hadoop Ecosystem: A Comprehensive Review." </a:t>
            </a:r>
          </a:p>
          <a:p>
            <a:pPr marL="342900" lvl="0" indent="-342900">
              <a:spcBef>
                <a:spcPts val="500"/>
              </a:spcBef>
              <a:spcAft>
                <a:spcPts val="500"/>
              </a:spcAft>
              <a:buFont typeface="Symbol" panose="05050102010706020507" pitchFamily="18" charset="2"/>
              <a:buChar char=""/>
            </a:pPr>
            <a:r>
              <a:rPr lang="en-US" sz="2000">
                <a:effectLst/>
                <a:latin typeface="Times New Roman" panose="02020603050405020304" pitchFamily="18" charset="0"/>
                <a:cs typeface="Times New Roman" panose="02020603050405020304" pitchFamily="18" charset="0"/>
              </a:rPr>
              <a:t>Authors: Garg, K., Arora, S., &amp; Tripathi, G.</a:t>
            </a:r>
          </a:p>
          <a:p>
            <a:pPr marL="342900" lvl="0" indent="-342900">
              <a:spcBef>
                <a:spcPts val="500"/>
              </a:spcBef>
              <a:spcAft>
                <a:spcPts val="500"/>
              </a:spcAft>
              <a:buFont typeface="Symbol" panose="05050102010706020507" pitchFamily="18" charset="2"/>
              <a:buChar char=""/>
            </a:pPr>
            <a:r>
              <a:rPr lang="en-US" sz="2000">
                <a:effectLst/>
                <a:latin typeface="Times New Roman" panose="02020603050405020304" pitchFamily="18" charset="0"/>
                <a:cs typeface="Times New Roman" panose="02020603050405020304" pitchFamily="18" charset="0"/>
              </a:rPr>
              <a:t>Published in: Procedia Computer Science, 2017.</a:t>
            </a:r>
          </a:p>
          <a:p>
            <a:pPr marL="342900" lvl="0" indent="-342900">
              <a:spcBef>
                <a:spcPts val="500"/>
              </a:spcBef>
              <a:spcAft>
                <a:spcPts val="500"/>
              </a:spcAft>
              <a:buFont typeface="Symbol" panose="05050102010706020507" pitchFamily="18" charset="2"/>
              <a:buChar char=""/>
            </a:pPr>
            <a:r>
              <a:rPr lang="en-US" sz="2000">
                <a:effectLst/>
                <a:latin typeface="Times New Roman" panose="02020603050405020304" pitchFamily="18" charset="0"/>
                <a:cs typeface="Times New Roman" panose="02020603050405020304" pitchFamily="18" charset="0"/>
              </a:rPr>
              <a:t>Fraud detection through Spark – https://subscription.packtpub.com/book/data/9781783980307/3</a:t>
            </a:r>
          </a:p>
          <a:p>
            <a:endParaRPr lang="en-US" sz="2000"/>
          </a:p>
        </p:txBody>
      </p:sp>
    </p:spTree>
    <p:extLst>
      <p:ext uri="{BB962C8B-B14F-4D97-AF65-F5344CB8AC3E}">
        <p14:creationId xmlns="" xmlns:p14="http://schemas.microsoft.com/office/powerpoint/2010/main" val="67718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6E9B3E6-E277-4D68-BA48-9CB43FFBD6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FA410E83-4DD5-6224-EC50-F91FBE344E82}"/>
              </a:ext>
            </a:extLst>
          </p:cNvPr>
          <p:cNvSpPr>
            <a:spLocks noGrp="1"/>
          </p:cNvSpPr>
          <p:nvPr>
            <p:ph type="title"/>
          </p:nvPr>
        </p:nvSpPr>
        <p:spPr>
          <a:xfrm>
            <a:off x="1366611" y="630579"/>
            <a:ext cx="10173010" cy="1554480"/>
          </a:xfrm>
        </p:spPr>
        <p:txBody>
          <a:bodyPr anchor="ctr">
            <a:normAutofit/>
          </a:bodyPr>
          <a:lstStyle/>
          <a:p>
            <a:r>
              <a:rPr lang="en-US" sz="4800" dirty="0">
                <a:latin typeface="Times New Roman" panose="02020603050405020304" pitchFamily="18" charset="0"/>
                <a:cs typeface="Times New Roman" panose="02020603050405020304" pitchFamily="18" charset="0"/>
              </a:rPr>
              <a:t>Problem Statement </a:t>
            </a:r>
          </a:p>
        </p:txBody>
      </p:sp>
      <p:cxnSp>
        <p:nvCxnSpPr>
          <p:cNvPr id="19" name="Straight Connector 18">
            <a:extLst>
              <a:ext uri="{FF2B5EF4-FFF2-40B4-BE49-F238E27FC236}">
                <a16:creationId xmlns=""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 xmlns:a16="http://schemas.microsoft.com/office/drawing/2014/main" id="{78B636AA-55B7-B3BF-0180-64B0976D3721}"/>
              </a:ext>
            </a:extLst>
          </p:cNvPr>
          <p:cNvGraphicFramePr>
            <a:graphicFrameLocks noGrp="1"/>
          </p:cNvGraphicFramePr>
          <p:nvPr>
            <p:ph idx="1"/>
            <p:extLst>
              <p:ext uri="{D42A27DB-BD31-4B8C-83A1-F6EECF244321}">
                <p14:modId xmlns="" xmlns:p14="http://schemas.microsoft.com/office/powerpoint/2010/main" val="288386933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70894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0E8D25-8D0F-29DC-46F6-49C5AEE85DB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Workflow to Implement this project </a:t>
            </a:r>
          </a:p>
        </p:txBody>
      </p:sp>
      <p:graphicFrame>
        <p:nvGraphicFramePr>
          <p:cNvPr id="5" name="Content Placeholder 2">
            <a:extLst>
              <a:ext uri="{FF2B5EF4-FFF2-40B4-BE49-F238E27FC236}">
                <a16:creationId xmlns="" xmlns:a16="http://schemas.microsoft.com/office/drawing/2014/main" id="{135860DD-6E5A-8339-4DCB-7CAC05C582DA}"/>
              </a:ext>
            </a:extLst>
          </p:cNvPr>
          <p:cNvGraphicFramePr>
            <a:graphicFrameLocks noGrp="1"/>
          </p:cNvGraphicFramePr>
          <p:nvPr>
            <p:ph idx="1"/>
            <p:extLst>
              <p:ext uri="{D42A27DB-BD31-4B8C-83A1-F6EECF244321}">
                <p14:modId xmlns="" xmlns:p14="http://schemas.microsoft.com/office/powerpoint/2010/main" val="1093843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13325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60B4CB-AEEF-2660-B524-F2380D92999F}"/>
              </a:ext>
            </a:extLst>
          </p:cNvPr>
          <p:cNvSpPr>
            <a:spLocks noGrp="1"/>
          </p:cNvSpPr>
          <p:nvPr>
            <p:ph type="title"/>
          </p:nvPr>
        </p:nvSpPr>
        <p:spPr/>
        <p:txBody>
          <a:bodyPr/>
          <a:lstStyle/>
          <a:p>
            <a:pPr algn="ctr"/>
            <a:r>
              <a:rPr lang="en-US" dirty="0"/>
              <a:t>Architectural Diagram </a:t>
            </a:r>
          </a:p>
        </p:txBody>
      </p:sp>
      <p:pic>
        <p:nvPicPr>
          <p:cNvPr id="4" name="Content Placeholder 3" descr="A screenshot of a computer&#10;&#10;Description automatically generated">
            <a:extLst>
              <a:ext uri="{FF2B5EF4-FFF2-40B4-BE49-F238E27FC236}">
                <a16:creationId xmlns="" xmlns:a16="http://schemas.microsoft.com/office/drawing/2014/main" id="{3D8E9F61-B570-0EE8-8B92-4C11FA784043}"/>
              </a:ext>
            </a:extLst>
          </p:cNvPr>
          <p:cNvPicPr>
            <a:picLocks noGrp="1" noChangeAspect="1"/>
          </p:cNvPicPr>
          <p:nvPr>
            <p:ph idx="1"/>
          </p:nvPr>
        </p:nvPicPr>
        <p:blipFill>
          <a:blip r:embed="rId2"/>
          <a:srcRect l="2382" t="14345" b="28451"/>
          <a:stretch>
            <a:fillRect/>
          </a:stretch>
        </p:blipFill>
        <p:spPr>
          <a:xfrm>
            <a:off x="1223366" y="1918990"/>
            <a:ext cx="9745268" cy="1721932"/>
          </a:xfrm>
          <a:prstGeom prst="rect">
            <a:avLst/>
          </a:prstGeom>
          <a:ln>
            <a:noFill/>
          </a:ln>
        </p:spPr>
      </p:pic>
      <p:pic>
        <p:nvPicPr>
          <p:cNvPr id="1026" name="Picture 2" descr="30 Aws Icons - Free in SVG, PNG, ICO - IconScout">
            <a:extLst>
              <a:ext uri="{FF2B5EF4-FFF2-40B4-BE49-F238E27FC236}">
                <a16:creationId xmlns="" xmlns:a16="http://schemas.microsoft.com/office/drawing/2014/main" id="{F942BCBC-16C5-A9CD-CF8D-656741FFD1B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08236" y="3598310"/>
            <a:ext cx="2269089" cy="226908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F1D5492B-B430-4D57-338A-C529E3098C00}"/>
              </a:ext>
            </a:extLst>
          </p:cNvPr>
          <p:cNvPicPr>
            <a:picLocks noChangeAspect="1"/>
          </p:cNvPicPr>
          <p:nvPr/>
        </p:nvPicPr>
        <p:blipFill>
          <a:blip r:embed="rId4"/>
          <a:stretch>
            <a:fillRect/>
          </a:stretch>
        </p:blipFill>
        <p:spPr>
          <a:xfrm>
            <a:off x="4562394" y="3598310"/>
            <a:ext cx="1867062" cy="1638442"/>
          </a:xfrm>
          <a:prstGeom prst="rect">
            <a:avLst/>
          </a:prstGeom>
        </p:spPr>
      </p:pic>
      <p:pic>
        <p:nvPicPr>
          <p:cNvPr id="9" name="Picture 8">
            <a:extLst>
              <a:ext uri="{FF2B5EF4-FFF2-40B4-BE49-F238E27FC236}">
                <a16:creationId xmlns="" xmlns:a16="http://schemas.microsoft.com/office/drawing/2014/main" id="{2753ADBC-18CD-2E72-0D46-72D6B404459D}"/>
              </a:ext>
            </a:extLst>
          </p:cNvPr>
          <p:cNvPicPr>
            <a:picLocks noChangeAspect="1"/>
          </p:cNvPicPr>
          <p:nvPr/>
        </p:nvPicPr>
        <p:blipFill>
          <a:blip r:embed="rId5" cstate="print"/>
          <a:stretch>
            <a:fillRect/>
          </a:stretch>
        </p:blipFill>
        <p:spPr>
          <a:xfrm>
            <a:off x="2735706" y="3730351"/>
            <a:ext cx="1826688" cy="1721932"/>
          </a:xfrm>
          <a:prstGeom prst="rect">
            <a:avLst/>
          </a:prstGeom>
        </p:spPr>
      </p:pic>
      <p:pic>
        <p:nvPicPr>
          <p:cNvPr id="11" name="Picture 10">
            <a:extLst>
              <a:ext uri="{FF2B5EF4-FFF2-40B4-BE49-F238E27FC236}">
                <a16:creationId xmlns="" xmlns:a16="http://schemas.microsoft.com/office/drawing/2014/main" id="{7F25806F-0EF6-E454-A34B-4D742A2B885E}"/>
              </a:ext>
            </a:extLst>
          </p:cNvPr>
          <p:cNvPicPr>
            <a:picLocks noChangeAspect="1"/>
          </p:cNvPicPr>
          <p:nvPr/>
        </p:nvPicPr>
        <p:blipFill>
          <a:blip r:embed="rId6"/>
          <a:stretch>
            <a:fillRect/>
          </a:stretch>
        </p:blipFill>
        <p:spPr>
          <a:xfrm>
            <a:off x="9181864" y="4044062"/>
            <a:ext cx="2400536" cy="1094510"/>
          </a:xfrm>
          <a:prstGeom prst="rect">
            <a:avLst/>
          </a:prstGeom>
        </p:spPr>
      </p:pic>
      <p:cxnSp>
        <p:nvCxnSpPr>
          <p:cNvPr id="13" name="Straight Arrow Connector 12">
            <a:extLst>
              <a:ext uri="{FF2B5EF4-FFF2-40B4-BE49-F238E27FC236}">
                <a16:creationId xmlns="" xmlns:a16="http://schemas.microsoft.com/office/drawing/2014/main" id="{4884A6B3-0D6F-B6B1-45F6-B85F252268B4}"/>
              </a:ext>
            </a:extLst>
          </p:cNvPr>
          <p:cNvCxnSpPr/>
          <p:nvPr/>
        </p:nvCxnSpPr>
        <p:spPr>
          <a:xfrm>
            <a:off x="3562350" y="3095625"/>
            <a:ext cx="0" cy="7334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 xmlns:a16="http://schemas.microsoft.com/office/drawing/2014/main" id="{4ECE49CB-1D46-757A-B20F-E9067541ECA4}"/>
              </a:ext>
            </a:extLst>
          </p:cNvPr>
          <p:cNvCxnSpPr/>
          <p:nvPr/>
        </p:nvCxnSpPr>
        <p:spPr>
          <a:xfrm>
            <a:off x="5366269" y="3095625"/>
            <a:ext cx="0" cy="7334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 xmlns:a16="http://schemas.microsoft.com/office/drawing/2014/main" id="{B68B43E1-2F49-96C4-1185-B0EAB453E2C9}"/>
              </a:ext>
            </a:extLst>
          </p:cNvPr>
          <p:cNvCxnSpPr/>
          <p:nvPr/>
        </p:nvCxnSpPr>
        <p:spPr>
          <a:xfrm>
            <a:off x="7925285" y="3231597"/>
            <a:ext cx="0" cy="7334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 xmlns:a16="http://schemas.microsoft.com/office/drawing/2014/main" id="{80831E55-E4EA-BA2C-7700-75B5A7CD9157}"/>
              </a:ext>
            </a:extLst>
          </p:cNvPr>
          <p:cNvCxnSpPr/>
          <p:nvPr/>
        </p:nvCxnSpPr>
        <p:spPr>
          <a:xfrm>
            <a:off x="10171533" y="3211382"/>
            <a:ext cx="0" cy="7334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21336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3363022-C969-41E9-8EB2-E4C94908C1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8D1AD6B3-BE88-4CEB-BA17-790657CC47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29FC3220-43D6-9773-7F68-8ACC66BC3E1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Structure of Dataset </a:t>
            </a:r>
          </a:p>
        </p:txBody>
      </p:sp>
      <p:pic>
        <p:nvPicPr>
          <p:cNvPr id="6" name="Graphic 5" descr="Database">
            <a:extLst>
              <a:ext uri="{FF2B5EF4-FFF2-40B4-BE49-F238E27FC236}">
                <a16:creationId xmlns="" xmlns:a16="http://schemas.microsoft.com/office/drawing/2014/main" id="{7B7D66FB-0A27-328B-FC73-09B02B685243}"/>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 name="Group 12">
            <a:extLst>
              <a:ext uri="{FF2B5EF4-FFF2-40B4-BE49-F238E27FC236}">
                <a16:creationId xmlns="" xmlns:a16="http://schemas.microsoft.com/office/drawing/2014/main" id="{89D1390B-7E13-4B4F-9CB2-391063412E5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 xmlns:a16="http://schemas.microsoft.com/office/drawing/2014/main" id="{9E720206-AA49-4786-A932-A2650DE091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 xmlns:a16="http://schemas.microsoft.com/office/drawing/2014/main" id="{C72F6EE6-EDE9-45A5-8F6D-02B9B7CB2C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 xmlns:a16="http://schemas.microsoft.com/office/drawing/2014/main" id="{C093DC50-3BD7-46B1-A300-CD207E152F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 xmlns:p14="http://schemas.microsoft.com/office/powerpoint/2010/main" val="266870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B6C8C0E-DEF2-9061-3958-5E966FA2BAA5}"/>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Dataset Contents </a:t>
            </a:r>
          </a:p>
        </p:txBody>
      </p:sp>
      <p:sp>
        <p:nvSpPr>
          <p:cNvPr id="10" name="sketch line">
            <a:extLst>
              <a:ext uri="{FF2B5EF4-FFF2-40B4-BE49-F238E27FC236}">
                <a16:creationId xmlns=""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84834853-4AD2-3FAA-93DF-04CF2DCFDE18}"/>
              </a:ext>
            </a:extLst>
          </p:cNvPr>
          <p:cNvSpPr>
            <a:spLocks noGrp="1"/>
          </p:cNvSpPr>
          <p:nvPr>
            <p:ph idx="1"/>
          </p:nvPr>
        </p:nvSpPr>
        <p:spPr>
          <a:xfrm>
            <a:off x="838200" y="1929384"/>
            <a:ext cx="10515600" cy="4251960"/>
          </a:xfrm>
        </p:spPr>
        <p:txBody>
          <a:bodyPr>
            <a:noAutofit/>
          </a:bodyPr>
          <a:lstStyle/>
          <a:p>
            <a:pPr>
              <a:lnSpc>
                <a:spcPct val="120000"/>
              </a:lnSpc>
            </a:pPr>
            <a:r>
              <a:rPr lang="en-US" sz="1200" b="1" dirty="0">
                <a:latin typeface="Times New Roman" panose="02020603050405020304" pitchFamily="18" charset="0"/>
                <a:cs typeface="Times New Roman" panose="02020603050405020304" pitchFamily="18" charset="0"/>
              </a:rPr>
              <a:t>Step</a:t>
            </a:r>
            <a:r>
              <a:rPr lang="en-US" sz="1200" dirty="0">
                <a:latin typeface="Times New Roman" panose="02020603050405020304" pitchFamily="18" charset="0"/>
                <a:cs typeface="Times New Roman" panose="02020603050405020304" pitchFamily="18" charset="0"/>
              </a:rPr>
              <a:t> – It’s a integer Data Type which refers to transactions numbering </a:t>
            </a:r>
          </a:p>
          <a:p>
            <a:pPr>
              <a:lnSpc>
                <a:spcPct val="120000"/>
              </a:lnSpc>
            </a:pPr>
            <a:r>
              <a:rPr lang="en-US" sz="1200" dirty="0">
                <a:latin typeface="Times New Roman" panose="02020603050405020304" pitchFamily="18" charset="0"/>
                <a:cs typeface="Times New Roman" panose="02020603050405020304" pitchFamily="18" charset="0"/>
              </a:rPr>
              <a:t>Type – It’s a String Data Type which contains the payment mode</a:t>
            </a:r>
          </a:p>
          <a:p>
            <a:pPr>
              <a:lnSpc>
                <a:spcPct val="120000"/>
              </a:lnSpc>
            </a:pPr>
            <a:r>
              <a:rPr lang="en-US" sz="1200" dirty="0">
                <a:latin typeface="Times New Roman" panose="02020603050405020304" pitchFamily="18" charset="0"/>
                <a:cs typeface="Times New Roman" panose="02020603050405020304" pitchFamily="18" charset="0"/>
              </a:rPr>
              <a:t>Amount – Integer or Float value with amount </a:t>
            </a:r>
          </a:p>
          <a:p>
            <a:pPr>
              <a:lnSpc>
                <a:spcPct val="120000"/>
              </a:lnSpc>
            </a:pPr>
            <a:r>
              <a:rPr lang="en-US" sz="1200" dirty="0">
                <a:latin typeface="Times New Roman" panose="02020603050405020304" pitchFamily="18" charset="0"/>
                <a:cs typeface="Times New Roman" panose="02020603050405020304" pitchFamily="18" charset="0"/>
              </a:rPr>
              <a:t>nameOrig -  This column likely represents the originating account or entity's name or identifier. It identifies the source of the transaction.</a:t>
            </a:r>
          </a:p>
          <a:p>
            <a:pPr>
              <a:lnSpc>
                <a:spcPct val="120000"/>
              </a:lnSpc>
            </a:pPr>
            <a:r>
              <a:rPr lang="en-US" sz="1200" dirty="0">
                <a:latin typeface="Times New Roman" panose="02020603050405020304" pitchFamily="18" charset="0"/>
                <a:cs typeface="Times New Roman" panose="02020603050405020304" pitchFamily="18" charset="0"/>
              </a:rPr>
              <a:t>oldbalanceOrg – Integer value with amount before transaction </a:t>
            </a:r>
          </a:p>
          <a:p>
            <a:pPr>
              <a:lnSpc>
                <a:spcPct val="120000"/>
              </a:lnSpc>
            </a:pPr>
            <a:r>
              <a:rPr lang="en-US" sz="1200" dirty="0">
                <a:latin typeface="Times New Roman" panose="02020603050405020304" pitchFamily="18" charset="0"/>
                <a:cs typeface="Times New Roman" panose="02020603050405020304" pitchFamily="18" charset="0"/>
              </a:rPr>
              <a:t>newbalanceOrig: Following the transaction, the balance in the originating account is shown in this column. It displays the account balance following a payment or transfer of funds.</a:t>
            </a:r>
          </a:p>
          <a:p>
            <a:pPr>
              <a:lnSpc>
                <a:spcPct val="120000"/>
              </a:lnSpc>
            </a:pPr>
            <a:r>
              <a:rPr lang="en-US" sz="1200" dirty="0">
                <a:latin typeface="Times New Roman" panose="02020603050405020304" pitchFamily="18" charset="0"/>
                <a:cs typeface="Times New Roman" panose="02020603050405020304" pitchFamily="18" charset="0"/>
              </a:rPr>
              <a:t>nameDest: This field most likely contains the name or identification of the destination account or entity. It indicates who the transaction's recipient or destination is.</a:t>
            </a:r>
          </a:p>
          <a:p>
            <a:pPr>
              <a:lnSpc>
                <a:spcPct val="120000"/>
              </a:lnSpc>
            </a:pPr>
            <a:r>
              <a:rPr lang="en-US" sz="1200" dirty="0">
                <a:latin typeface="Times New Roman" panose="02020603050405020304" pitchFamily="18" charset="0"/>
                <a:cs typeface="Times New Roman" panose="02020603050405020304" pitchFamily="18" charset="0"/>
              </a:rPr>
              <a:t>oldbalanceDest: The balance in the destination account prior to the transaction is shown in this column. It shows the amount in the recipient's account prior to the funds being sent.</a:t>
            </a:r>
          </a:p>
          <a:p>
            <a:pPr>
              <a:lnSpc>
                <a:spcPct val="120000"/>
              </a:lnSpc>
            </a:pPr>
            <a:r>
              <a:rPr lang="en-US" sz="1200" dirty="0">
                <a:latin typeface="Times New Roman" panose="02020603050405020304" pitchFamily="18" charset="0"/>
                <a:cs typeface="Times New Roman" panose="02020603050405020304" pitchFamily="18" charset="0"/>
              </a:rPr>
              <a:t>newbalanceDest: Following the transaction, the balance in the destination account is shown in this column. It displays the recipient's account balance following the money transfer.</a:t>
            </a:r>
          </a:p>
          <a:p>
            <a:pPr>
              <a:lnSpc>
                <a:spcPct val="120000"/>
              </a:lnSpc>
            </a:pPr>
            <a:r>
              <a:rPr lang="en-US" sz="1200" dirty="0">
                <a:latin typeface="Times New Roman" panose="02020603050405020304" pitchFamily="18" charset="0"/>
                <a:cs typeface="Times New Roman" panose="02020603050405020304" pitchFamily="18" charset="0"/>
              </a:rPr>
              <a:t>isFraud- An single integer to state whether the transaction is Fraud or not </a:t>
            </a:r>
          </a:p>
          <a:p>
            <a:pPr>
              <a:lnSpc>
                <a:spcPct val="120000"/>
              </a:lnSpc>
            </a:pPr>
            <a:r>
              <a:rPr lang="en-US" sz="1200" dirty="0">
                <a:latin typeface="Times New Roman" panose="02020603050405020304" pitchFamily="18" charset="0"/>
                <a:cs typeface="Times New Roman" panose="02020603050405020304" pitchFamily="18" charset="0"/>
              </a:rPr>
              <a:t>isFlaggedFraud – This is also similar to the above variable, It's a potential additional fraud detection measure</a:t>
            </a: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 xmlns:p14="http://schemas.microsoft.com/office/powerpoint/2010/main" val="18114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 xmlns:a16="http://schemas.microsoft.com/office/drawing/2014/main" id="{21229A5C-4FB6-0354-A4F5-C46B05ECDC03}"/>
              </a:ext>
            </a:extLst>
          </p:cNvPr>
          <p:cNvPicPr>
            <a:picLocks noChangeAspect="1"/>
          </p:cNvPicPr>
          <p:nvPr/>
        </p:nvPicPr>
        <p:blipFill rotWithShape="1">
          <a:blip r:embed="rId2"/>
          <a:srcRect t="1220" b="14510"/>
          <a:stretch/>
        </p:blipFill>
        <p:spPr>
          <a:xfrm>
            <a:off x="20" y="10"/>
            <a:ext cx="12191980" cy="6857990"/>
          </a:xfrm>
          <a:prstGeom prst="rect">
            <a:avLst/>
          </a:prstGeom>
        </p:spPr>
      </p:pic>
      <p:sp>
        <p:nvSpPr>
          <p:cNvPr id="9" name="Rectangle 8">
            <a:extLst>
              <a:ext uri="{FF2B5EF4-FFF2-40B4-BE49-F238E27FC236}">
                <a16:creationId xmlns="" xmlns:a16="http://schemas.microsoft.com/office/drawing/2014/main" id="{37C89E4B-3C9F-44B9-8B86-D9E3D112D8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0AFEA6D-81A8-3147-635A-1A3EC50D0AF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Explanatory Data Analysis </a:t>
            </a:r>
          </a:p>
        </p:txBody>
      </p:sp>
      <p:cxnSp>
        <p:nvCxnSpPr>
          <p:cNvPr id="11" name="Straight Connector 10">
            <a:extLst>
              <a:ext uri="{FF2B5EF4-FFF2-40B4-BE49-F238E27FC236}">
                <a16:creationId xmlns="" xmlns:a16="http://schemas.microsoft.com/office/drawing/2014/main" id="{AA2EAA10-076F-46BD-8F0F-B9A2FB77A85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D891E407-403B-4764-86C9-33A56D3BCA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26049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2998</TotalTime>
  <Words>1563</Words>
  <Application>Microsoft Office PowerPoint</Application>
  <PresentationFormat>Custom</PresentationFormat>
  <Paragraphs>109</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Fraud Detection in Financial Transactions </vt:lpstr>
      <vt:lpstr>Related work with linked references</vt:lpstr>
      <vt:lpstr>Methodology  </vt:lpstr>
      <vt:lpstr>Problem Statement </vt:lpstr>
      <vt:lpstr>Workflow to Implement this project </vt:lpstr>
      <vt:lpstr>Architectural Diagram </vt:lpstr>
      <vt:lpstr>Structure of Dataset </vt:lpstr>
      <vt:lpstr>Dataset Contents </vt:lpstr>
      <vt:lpstr>Explanatory Data Analysis </vt:lpstr>
      <vt:lpstr>Data Visualization through Python </vt:lpstr>
      <vt:lpstr>Correlation matrix towards “is Fraud” Variable </vt:lpstr>
      <vt:lpstr>Data Pre- Processing using Hive </vt:lpstr>
      <vt:lpstr>Performing the Following SQL Queries </vt:lpstr>
      <vt:lpstr>The following are the outputs of the given SQL Queries </vt:lpstr>
      <vt:lpstr>Output-02</vt:lpstr>
      <vt:lpstr>Output-03</vt:lpstr>
      <vt:lpstr>Implementation </vt:lpstr>
      <vt:lpstr>Implementation of the Project </vt:lpstr>
      <vt:lpstr>Cluster Creation </vt:lpstr>
      <vt:lpstr>Workspace Creation</vt:lpstr>
      <vt:lpstr>Opening the Jupyter Notebook to run the Code </vt:lpstr>
      <vt:lpstr>Machine Learning Model</vt:lpstr>
      <vt:lpstr>Hyper Parameter Tuning</vt:lpstr>
      <vt:lpstr>Results </vt:lpstr>
      <vt:lpstr>Output </vt:lpstr>
      <vt:lpstr>Final Results and Validation through Area Under ROC Curve </vt:lpstr>
      <vt:lpstr>Conclusion </vt:lpstr>
      <vt:lpstr>Project Management</vt:lpstr>
      <vt:lpstr>Slide 29</vt:lpstr>
      <vt:lpstr>Slide 30</vt:lpstr>
      <vt:lpstr>Slide 31</vt:lpstr>
      <vt:lpstr>References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Financial Transactions</dc:title>
  <dc:creator>Likhita Adabala</dc:creator>
  <cp:lastModifiedBy>Dell</cp:lastModifiedBy>
  <cp:revision>21</cp:revision>
  <dcterms:created xsi:type="dcterms:W3CDTF">2023-11-27T02:47:27Z</dcterms:created>
  <dcterms:modified xsi:type="dcterms:W3CDTF">2023-11-30T17:57:02Z</dcterms:modified>
</cp:coreProperties>
</file>